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E72EE64-89CA-4C9D-B2F3-58DC17D30765}">
  <a:tblStyle styleId="{2E72EE64-89CA-4C9D-B2F3-58DC17D3076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ookshare.org/about/chafeeAmendmen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ookshare.org/about/chafeeAmendmen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ookshare.org/about/generalFAQ"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Shape 17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We are going to do a brief pre-quiz to see how much you know about Bookshare eligibility criteria. You are going to complete a pre-quiz and a post-quiz to assess how your knowledge of Bookshare eligibility criteria changes over the course of this section of the presentation. You will independently complete the pre-quiz by making note of your answers on a piece of scratch paper. We will review the correct answers at the end of the section after the post-quiz.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Note: At this time just have participants mark down the answers to the following questions. We will review the answers at the end of this section after the post-quiz.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4" name="Shape 17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Shape 18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Bookshare believes that people with print disabilities should have the same ease of access to books and periodicals that people without disabilities enjoy.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Bookshare operates under an </a:t>
            </a:r>
            <a:r>
              <a:rPr b="0" i="0" lang="en-US" sz="1200" u="sng" cap="none" strike="noStrike">
                <a:solidFill>
                  <a:schemeClr val="hlink"/>
                </a:solidFill>
                <a:latin typeface="Calibri"/>
                <a:ea typeface="Calibri"/>
                <a:cs typeface="Calibri"/>
                <a:sym typeface="Calibri"/>
                <a:hlinkClick r:id="rId2"/>
              </a:rPr>
              <a:t>exception to U.S. copyright law</a:t>
            </a:r>
            <a:r>
              <a:rPr b="0" i="0" lang="en-US" sz="1200" u="none" cap="none" strike="noStrike">
                <a:solidFill>
                  <a:schemeClr val="dk1"/>
                </a:solidFill>
                <a:latin typeface="Calibri"/>
                <a:ea typeface="Calibri"/>
                <a:cs typeface="Calibri"/>
                <a:sym typeface="Calibri"/>
              </a:rPr>
              <a:t> which allows copyrighted digital books to be made available to people with qualifying disabilities.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 law states that it is not an infringement of copyright for an authorized entity (Bookshare is an authorized entity) to reproduce or to distribute copies of materials if they are reproduced or distributed in specialized formats exclusively for use by blind or other persons with disabilities.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As mentioned before, the definition of “blind or other persons with disabilities” DOES NOT refer to the IDEA definitions, but rather the definitions within copyright law. So, just because a student has an IEP or 504 plan does not make them automatically eligible for Bookshare. In a little while, we will go over in more detail student eligibility requirements.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Shape 18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A print disability is a physically-based disability that makes it very difficult or impossible to read standard print.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These include:</a:t>
            </a:r>
            <a:endParaRPr b="0" i="0" sz="1200" u="none" cap="none" strike="noStrike">
              <a:solidFill>
                <a:schemeClr val="dk1"/>
              </a:solidFill>
              <a:latin typeface="Calibri"/>
              <a:ea typeface="Calibri"/>
              <a:cs typeface="Calibri"/>
              <a:sym typeface="Calibri"/>
            </a:endParaRPr>
          </a:p>
          <a:p>
            <a:pPr indent="-76200" lvl="1"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blindness or low vision, </a:t>
            </a:r>
            <a:endParaRPr b="0" i="0" sz="1200" u="none" cap="none" strike="noStrike">
              <a:solidFill>
                <a:schemeClr val="dk1"/>
              </a:solidFill>
              <a:latin typeface="Calibri"/>
              <a:ea typeface="Calibri"/>
              <a:cs typeface="Calibri"/>
              <a:sym typeface="Calibri"/>
            </a:endParaRPr>
          </a:p>
          <a:p>
            <a:pPr indent="-76200" lvl="1"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physical disability in which an individual cannot hold a book or turn the pages of a book, or </a:t>
            </a:r>
            <a:endParaRPr b="0" i="0" sz="1200" u="none" cap="none" strike="noStrike">
              <a:solidFill>
                <a:schemeClr val="dk1"/>
              </a:solidFill>
              <a:latin typeface="Calibri"/>
              <a:ea typeface="Calibri"/>
              <a:cs typeface="Calibri"/>
              <a:sym typeface="Calibri"/>
            </a:endParaRPr>
          </a:p>
          <a:p>
            <a:pPr indent="-76200" lvl="1" marL="45720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documented learning or reading disability</a:t>
            </a:r>
            <a:endParaRPr b="0" i="0" sz="800" u="none" cap="none" strike="noStrike">
              <a:solidFill>
                <a:schemeClr val="dk1"/>
              </a:solidFill>
              <a:latin typeface="Calibri"/>
              <a:ea typeface="Calibri"/>
              <a:cs typeface="Calibri"/>
              <a:sym typeface="Calibri"/>
            </a:endParaRPr>
          </a:p>
        </p:txBody>
      </p:sp>
      <p:sp>
        <p:nvSpPr>
          <p:cNvPr id="190" name="Shape 19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nvSpPr>
        <p:spPr>
          <a:xfrm>
            <a:off x="3884613" y="8686800"/>
            <a:ext cx="2971800" cy="455613"/>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7" name="Shape 197"/>
          <p:cNvSpPr/>
          <p:nvPr>
            <p:ph idx="2" type="sldImg"/>
          </p:nvPr>
        </p:nvSpPr>
        <p:spPr>
          <a:xfrm>
            <a:off x="1144588" y="685800"/>
            <a:ext cx="4572000" cy="3430588"/>
          </a:xfrm>
          <a:custGeom>
            <a:pathLst>
              <a:path extrusionOk="0" h="120000" w="120000">
                <a:moveTo>
                  <a:pt x="0" y="0"/>
                </a:moveTo>
                <a:lnTo>
                  <a:pt x="120000" y="0"/>
                </a:lnTo>
                <a:lnTo>
                  <a:pt x="120000" y="120000"/>
                </a:lnTo>
                <a:lnTo>
                  <a:pt x="0" y="120000"/>
                </a:lnTo>
                <a:close/>
              </a:path>
            </a:pathLst>
          </a:custGeom>
          <a:noFill/>
          <a:ln>
            <a:noFill/>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The chart helps clarify eligibility: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Only blind or other persons with disabilities that affect their ability to access print are permitted to download copyrighted books.  A print disability is a physically-based disability that makes it very difficult or impossible to read standard print. These include blindness or low vision, a physical disability in which an individual cannot hold a book or turn the pages of a book, or a severe learning disability, such as severe dyslexia, that affects reading. The disability must be a physically-based disability that makes it very difficult or impossible to read standard print.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Bookshare operates under the Copyright Act As Amended (“Chafee Amendment”) and determines eligibility based on the Chafee Amendment rather than the definitions of disability in education law (IDEA).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It is up to the certifying professional who knows and is working with the student to make the decision regarding eligibility.  If the student has documentation from a qualified professional that states that he or she has a print disability that requires print materials in alternate formats, then that student qualifies for Bookshare. A certifying professional can be any professional with credentials in the specific disability being assessed, such as a qualified professional in the field of disabilities services, education, medicine, or psychology. </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Bookshare’s process: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Bookshare follows the procedures and standards for access to books that were developed by Recording for the Blind and Dyslexic (RFB&amp;D). A Bookshare user must register and supply a signed certification completed by an appropriate professional in the field of disability services education, medicine, psychology or a related area. The certifier must be a recognized expert who can attest to the physical basis that limits the applicant's use of standard print. Appropriate certifying experts may differ from disability to disability. For example, in the case of blindness and visual impairments, an appropriate certifier may be a physician, ophthalmologist, or optometrist. In the case of a perceptual disability, a neurologist, learning disability specialist, or a psychologist with a background in learning disabilities may be the most qualified certifying professional.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In addition, since any U.S. resident who has previously submitted a proof of disability to NLS (National Library Service for the Blind and Physically Handicapped of the Library of Congress) would qualify under the law, we have a cooperative agreement where NLS will certify to us that he or she has such proof already.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Here are some examples to help clarify common misconceptions related to eligibility of students with learning and reading disabilities.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Review slide.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p:txBody>
      </p:sp>
      <p:sp>
        <p:nvSpPr>
          <p:cNvPr id="210" name="Shape 21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Shape 22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Here are some examples to help clarify common misconceptions related to eligibility of students with learning and reading disabilities.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Review slide.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p:txBody>
      </p:sp>
      <p:sp>
        <p:nvSpPr>
          <p:cNvPr id="221" name="Shape 22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Shape 23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We are going to do a brief pre-quiz to see how much you know about Bookshare eligibility criteria. You are going to complete a pre-quiz and a post-quiz to assess how your knowledge of Bookshare eligibility criteria changes over the course of this section of the presentation. You will independently complete the pre-quiz by making note of your answers on a piece of scratch paper. We will review the correct answers at the end of the section after the post-quiz.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Note: At this time just have participants mark down the answers to the following questions. We will review the answers at the end of this section after the post-quiz.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31" name="Shape 23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don’t log in yet.  later </a:t>
            </a:r>
            <a:endParaRPr b="0" i="0" sz="1200" u="none" cap="none" strike="noStrike">
              <a:solidFill>
                <a:schemeClr val="dk1"/>
              </a:solidFill>
              <a:latin typeface="Calibri"/>
              <a:ea typeface="Calibri"/>
              <a:cs typeface="Calibri"/>
              <a:sym typeface="Calibri"/>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Shape 24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46" name="Shape 24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Shape 2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Introductions. Name, Role, what hope to get out of the training. </a:t>
            </a:r>
            <a:endParaRPr b="0" i="0" sz="1200" u="none" cap="none" strike="noStrike">
              <a:solidFill>
                <a:schemeClr val="dk1"/>
              </a:solidFill>
              <a:latin typeface="Calibri"/>
              <a:ea typeface="Calibri"/>
              <a:cs typeface="Calibri"/>
              <a:sym typeface="Calibri"/>
            </a:endParaRPr>
          </a:p>
        </p:txBody>
      </p:sp>
      <p:sp>
        <p:nvSpPr>
          <p:cNvPr id="263" name="Shape 26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99" name="Shape 99"/>
          <p:cNvSpPr txBox="1"/>
          <p:nvPr/>
        </p:nvSpPr>
        <p:spPr>
          <a:xfrm>
            <a:off x="3939290" y="8776586"/>
            <a:ext cx="3013974" cy="462674"/>
          </a:xfrm>
          <a:prstGeom prst="rect">
            <a:avLst/>
          </a:prstGeom>
          <a:noFill/>
          <a:ln>
            <a:noFill/>
          </a:ln>
        </p:spPr>
        <p:txBody>
          <a:bodyPr anchorCtr="0" anchor="b" bIns="46250" lIns="92500" spcFirstLastPara="1" rIns="92500"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0" name="Shape 100"/>
          <p:cNvSpPr/>
          <p:nvPr>
            <p:ph idx="2" type="sldImg"/>
          </p:nvPr>
        </p:nvSpPr>
        <p:spPr>
          <a:xfrm>
            <a:off x="1169988" y="693738"/>
            <a:ext cx="4616450" cy="3463925"/>
          </a:xfrm>
          <a:custGeom>
            <a:pathLst>
              <a:path extrusionOk="0" h="120000" w="120000">
                <a:moveTo>
                  <a:pt x="0" y="0"/>
                </a:moveTo>
                <a:lnTo>
                  <a:pt x="120000" y="0"/>
                </a:lnTo>
                <a:lnTo>
                  <a:pt x="120000" y="120000"/>
                </a:lnTo>
                <a:lnTo>
                  <a:pt x="0" y="120000"/>
                </a:lnTo>
                <a:close/>
              </a:path>
            </a:pathLst>
          </a:custGeom>
          <a:noFill/>
          <a:ln>
            <a:noFill/>
          </a:ln>
        </p:spPr>
      </p:sp>
      <p:sp>
        <p:nvSpPr>
          <p:cNvPr id="101" name="Shape 101"/>
          <p:cNvSpPr txBox="1"/>
          <p:nvPr>
            <p:ph idx="1" type="body"/>
          </p:nvPr>
        </p:nvSpPr>
        <p:spPr>
          <a:xfrm>
            <a:off x="685800" y="4343400"/>
            <a:ext cx="5486400" cy="4114800"/>
          </a:xfrm>
          <a:prstGeom prst="rect">
            <a:avLst/>
          </a:prstGeom>
          <a:noFill/>
          <a:ln>
            <a:noFill/>
          </a:ln>
        </p:spPr>
        <p:txBody>
          <a:bodyPr anchorCtr="0" anchor="t" bIns="46250" lIns="92500" spcFirstLastPara="1" rIns="9250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This workshop was designed to educate participants on how to use Bookshare resources and tools so that teachers can provide timely access to textbooks and print materials in accessible formats for students with print disabilities.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Reference agenda handout. Today, we’ll spend the next 5-6 hours covering in detail, the following topics.  We’ll also spend time logging into Bookshare so that you can experience first-hand, the available books, tools, and services that Bookshare offers.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NOTE TO TEAM: I’m sure there are more, but I tried to distill the long list from the Bookshare website into the main objectives of the day.  Let me know what I’m missing.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nvSpPr>
        <p:spPr>
          <a:xfrm>
            <a:off x="3939289" y="8778165"/>
            <a:ext cx="3013974" cy="461095"/>
          </a:xfrm>
          <a:prstGeom prst="rect">
            <a:avLst/>
          </a:prstGeom>
          <a:noFill/>
          <a:ln>
            <a:noFill/>
          </a:ln>
        </p:spPr>
        <p:txBody>
          <a:bodyPr anchorCtr="0" anchor="b" bIns="46250" lIns="92500" spcFirstLastPara="1" rIns="92500"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9" name="Shape 109"/>
          <p:cNvSpPr/>
          <p:nvPr>
            <p:ph idx="2" type="sldImg"/>
          </p:nvPr>
        </p:nvSpPr>
        <p:spPr>
          <a:xfrm>
            <a:off x="1169988" y="693738"/>
            <a:ext cx="4619625" cy="3465512"/>
          </a:xfrm>
          <a:custGeom>
            <a:pathLst>
              <a:path extrusionOk="0" h="120000" w="120000">
                <a:moveTo>
                  <a:pt x="0" y="0"/>
                </a:moveTo>
                <a:lnTo>
                  <a:pt x="120000" y="0"/>
                </a:lnTo>
                <a:lnTo>
                  <a:pt x="120000" y="120000"/>
                </a:lnTo>
                <a:lnTo>
                  <a:pt x="0" y="120000"/>
                </a:lnTo>
                <a:close/>
              </a:path>
            </a:pathLst>
          </a:custGeom>
          <a:noFill/>
          <a:ln>
            <a:noFill/>
          </a:ln>
        </p:spPr>
      </p:sp>
      <p:sp>
        <p:nvSpPr>
          <p:cNvPr id="110" name="Shape 110"/>
          <p:cNvSpPr txBox="1"/>
          <p:nvPr>
            <p:ph idx="1" type="body"/>
          </p:nvPr>
        </p:nvSpPr>
        <p:spPr>
          <a:xfrm>
            <a:off x="685800" y="4343400"/>
            <a:ext cx="5486400" cy="4114800"/>
          </a:xfrm>
          <a:prstGeom prst="rect">
            <a:avLst/>
          </a:prstGeom>
          <a:noFill/>
          <a:ln>
            <a:noFill/>
          </a:ln>
        </p:spPr>
        <p:txBody>
          <a:bodyPr anchorCtr="0" anchor="t" bIns="46250" lIns="92500" spcFirstLastPara="1" rIns="9250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Talking Points</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Bookshare is an online library of accessible materails for readers with print disabilities.</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For sighted people, technology makes access to information easier; for people who are blind, it makes access possible.</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Bookshare is an initiative of Benetech, a nonprofit organization  that grew out of Jim Fruchterman's early work with reading machines for the blind (Arkenstone). The sale of Arkenstone led to the creation of Benetech and its first project, Bookshare, focuses on the challenge of access to reading materials for people with print disabilities.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For a decade, Bookshare has been bringing reading to life for people with print disabilities and currently has...(use data from slide; as of February 2012)</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nvSpPr>
        <p:spPr>
          <a:xfrm>
            <a:off x="3939289" y="8778165"/>
            <a:ext cx="3013974" cy="461095"/>
          </a:xfrm>
          <a:prstGeom prst="rect">
            <a:avLst/>
          </a:prstGeom>
          <a:noFill/>
          <a:ln>
            <a:noFill/>
          </a:ln>
        </p:spPr>
        <p:txBody>
          <a:bodyPr anchorCtr="0" anchor="b" bIns="46250" lIns="92500" spcFirstLastPara="1" rIns="92500"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17" name="Shape 117"/>
          <p:cNvSpPr/>
          <p:nvPr>
            <p:ph idx="2" type="sldImg"/>
          </p:nvPr>
        </p:nvSpPr>
        <p:spPr>
          <a:xfrm>
            <a:off x="1169988" y="693738"/>
            <a:ext cx="4619625" cy="3465512"/>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695170" y="4386715"/>
            <a:ext cx="5564501" cy="4160904"/>
          </a:xfrm>
          <a:prstGeom prst="rect">
            <a:avLst/>
          </a:prstGeom>
          <a:noFill/>
          <a:ln>
            <a:noFill/>
          </a:ln>
        </p:spPr>
        <p:txBody>
          <a:bodyPr anchorCtr="0" anchor="t" bIns="46250" lIns="92500" spcFirstLastPara="1" rIns="92500" wrap="square" tIns="4625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Bookshare believes that people with print disabilities should have the same ease of access to books and periodicals that people without disabilities enjoy.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Digital Books</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130,000 title and growing every day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Free memberships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Bookshare operates under an </a:t>
            </a:r>
            <a:r>
              <a:rPr b="0" i="0" lang="en-US" sz="1200" u="sng" cap="none" strike="noStrike">
                <a:solidFill>
                  <a:schemeClr val="hlink"/>
                </a:solidFill>
                <a:latin typeface="Calibri"/>
                <a:ea typeface="Calibri"/>
                <a:cs typeface="Calibri"/>
                <a:sym typeface="Calibri"/>
                <a:hlinkClick r:id="rId2"/>
              </a:rPr>
              <a:t>exception to U.S. copyright law</a:t>
            </a:r>
            <a:r>
              <a:rPr b="0" i="0" lang="en-US" sz="1200" u="none" cap="none" strike="noStrike">
                <a:solidFill>
                  <a:schemeClr val="dk1"/>
                </a:solidFill>
                <a:latin typeface="Calibri"/>
                <a:ea typeface="Calibri"/>
                <a:cs typeface="Calibri"/>
                <a:sym typeface="Calibri"/>
              </a:rPr>
              <a:t> which allows copyrighted digital books to be made available to people with qualifying disabilities. We’ll talk about this a little more in a few minutes.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Free assistive technology</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Read Out Loud</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Victor Reader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27/7 access to books</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Two membership options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Let’s go into a little more depth in each of these four areas.</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nvSpPr>
        <p:spPr>
          <a:xfrm>
            <a:off x="3939289" y="8778165"/>
            <a:ext cx="3013974" cy="461095"/>
          </a:xfrm>
          <a:prstGeom prst="rect">
            <a:avLst/>
          </a:prstGeom>
          <a:noFill/>
          <a:ln>
            <a:noFill/>
          </a:ln>
        </p:spPr>
        <p:txBody>
          <a:bodyPr anchorCtr="0" anchor="b" bIns="46250" lIns="92500" spcFirstLastPara="1" rIns="92500"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28" name="Shape 128"/>
          <p:cNvSpPr/>
          <p:nvPr>
            <p:ph idx="2" type="sldImg"/>
          </p:nvPr>
        </p:nvSpPr>
        <p:spPr>
          <a:xfrm>
            <a:off x="1169988" y="693738"/>
            <a:ext cx="4619625" cy="3465512"/>
          </a:xfrm>
          <a:custGeom>
            <a:pathLst>
              <a:path extrusionOk="0" h="120000" w="120000">
                <a:moveTo>
                  <a:pt x="0" y="0"/>
                </a:moveTo>
                <a:lnTo>
                  <a:pt x="120000" y="0"/>
                </a:lnTo>
                <a:lnTo>
                  <a:pt x="120000" y="120000"/>
                </a:lnTo>
                <a:lnTo>
                  <a:pt x="0" y="120000"/>
                </a:lnTo>
                <a:close/>
              </a:path>
            </a:pathLst>
          </a:custGeom>
          <a:noFill/>
          <a:ln>
            <a:noFill/>
          </a:ln>
        </p:spPr>
      </p:sp>
      <p:sp>
        <p:nvSpPr>
          <p:cNvPr id="129" name="Shape 129"/>
          <p:cNvSpPr txBox="1"/>
          <p:nvPr>
            <p:ph idx="1" type="body"/>
          </p:nvPr>
        </p:nvSpPr>
        <p:spPr>
          <a:xfrm>
            <a:off x="695170" y="4386715"/>
            <a:ext cx="5564501" cy="4160904"/>
          </a:xfrm>
          <a:prstGeom prst="rect">
            <a:avLst/>
          </a:prstGeom>
          <a:noFill/>
          <a:ln>
            <a:noFill/>
          </a:ln>
        </p:spPr>
        <p:txBody>
          <a:bodyPr anchorCtr="0" anchor="t" bIns="46250" lIns="92500" spcFirstLastPara="1" rIns="92500" wrap="square" tIns="46250">
            <a:noAutofit/>
          </a:bodyPr>
          <a:lstStyle/>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Member Images: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Top left:  Alex from New York (orange shirt)</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Top right: Ashley from Michigan (cap/gown)</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Lower left:  Steffon from Alabama (white shirt)</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Lower right: Jessica from New Mexico (green blouse)</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People with Visual Impairments</a:t>
            </a:r>
            <a:r>
              <a:rPr b="0" i="0" lang="en-US" sz="1000" u="none" cap="none" strike="noStrike">
                <a:solidFill>
                  <a:schemeClr val="dk1"/>
                </a:solidFill>
                <a:latin typeface="Calibri"/>
                <a:ea typeface="Calibri"/>
                <a:cs typeface="Calibri"/>
                <a:sym typeface="Calibri"/>
              </a:rPr>
              <a:t> </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Members with visual impairments can listen to books with using a text-to-speech synthesized voice, read books in Braille, or access the material in large print. </a:t>
            </a:r>
            <a:r>
              <a:rPr b="0" i="0" lang="en-US" sz="1000" u="sng" cap="none" strike="noStrike">
                <a:solidFill>
                  <a:schemeClr val="hlink"/>
                </a:solidFill>
                <a:latin typeface="Calibri"/>
                <a:ea typeface="Calibri"/>
                <a:cs typeface="Calibri"/>
                <a:sym typeface="Calibri"/>
                <a:hlinkClick r:id="rId2"/>
              </a:rPr>
              <a:t>Hard copy Braille books</a:t>
            </a:r>
            <a:r>
              <a:rPr b="0" i="0" lang="en-US" sz="1000" u="none" cap="none" strike="noStrike">
                <a:solidFill>
                  <a:schemeClr val="dk1"/>
                </a:solidFill>
                <a:latin typeface="Calibri"/>
                <a:ea typeface="Calibri"/>
                <a:cs typeface="Calibri"/>
                <a:sym typeface="Calibri"/>
              </a:rPr>
              <a:t> can also be ordered-these are then created by a partner organization that specializes in producing embossed Braille books. Members with low vision can read books in an enlarged font using either a screen magnifier or by opening the book in a software program that supports increased font size, color, contrast, etc.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People with Physical Disabilities</a:t>
            </a:r>
            <a:r>
              <a:rPr b="0" i="0" lang="en-US" sz="1000" u="none" cap="none" strike="noStrike">
                <a:solidFill>
                  <a:schemeClr val="dk1"/>
                </a:solidFill>
                <a:latin typeface="Calibri"/>
                <a:ea typeface="Calibri"/>
                <a:cs typeface="Calibri"/>
                <a:sym typeface="Calibri"/>
              </a:rPr>
              <a:t> </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Members can read books on a computer or a variety of portable devices, either visually and with text-to-speech as desired. Bookshare books are as easy or easier to access than books on tape and may be controlled with an individual's single-switch or other adaptive technology.</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rPr b="1" i="0" lang="en-US" sz="1000" u="none" cap="none" strike="noStrike">
                <a:solidFill>
                  <a:schemeClr val="dk1"/>
                </a:solidFill>
                <a:latin typeface="Calibri"/>
                <a:ea typeface="Calibri"/>
                <a:cs typeface="Calibri"/>
                <a:sym typeface="Calibri"/>
              </a:rPr>
              <a:t>People with Learning Disabilities</a:t>
            </a:r>
            <a:r>
              <a:rPr b="0" i="0" lang="en-US" sz="1000" u="none" cap="none" strike="noStrike">
                <a:solidFill>
                  <a:schemeClr val="dk1"/>
                </a:solidFill>
                <a:latin typeface="Calibri"/>
                <a:ea typeface="Calibri"/>
                <a:cs typeface="Calibri"/>
                <a:sym typeface="Calibri"/>
              </a:rPr>
              <a:t> </a:t>
            </a:r>
            <a:br>
              <a:rPr b="0" i="0" lang="en-US" sz="1000" u="none" cap="none" strike="noStrike">
                <a:solidFill>
                  <a:schemeClr val="dk1"/>
                </a:solidFill>
                <a:latin typeface="Calibri"/>
                <a:ea typeface="Calibri"/>
                <a:cs typeface="Calibri"/>
                <a:sym typeface="Calibri"/>
              </a:rPr>
            </a:br>
            <a:r>
              <a:rPr b="0" i="0" lang="en-US" sz="1000" u="none" cap="none" strike="noStrike">
                <a:solidFill>
                  <a:schemeClr val="dk1"/>
                </a:solidFill>
                <a:latin typeface="Calibri"/>
                <a:ea typeface="Calibri"/>
                <a:cs typeface="Calibri"/>
                <a:sym typeface="Calibri"/>
              </a:rPr>
              <a:t>Members with severe dyslexia typically benefit from access to the full text of books in digital format, for multi-modal reading with both visual and audio (through synthetic text to speech). Many great software programs exist that provide a range of reading support specifically designed for individuals with learning disabilities, including highlighting of text as it is read aloud, changing margin, word, paragraph and line spacing, and setting custom background and print colors.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400"/>
              <a:buFont typeface="Arial"/>
              <a:buNone/>
            </a:pPr>
            <a:r>
              <a:t/>
            </a:r>
            <a:endParaRPr b="0" i="0" sz="10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These are some of the benefits of helping students access Bookshare at home – ready anytime anywhere!  We’ll cover ‘how’ easy it is for a teacher to facilitate!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Before moving on, I’d like to point out that for those students who do not have access to the internet at home, they can still download books and reading tools to a CD, thumb drive, other accessories that they CAN take home.</a:t>
            </a:r>
            <a:endParaRPr b="0" i="0" sz="1200" u="none" cap="none" strike="noStrike">
              <a:solidFill>
                <a:schemeClr val="dk1"/>
              </a:solidFill>
              <a:latin typeface="Calibri"/>
              <a:ea typeface="Calibri"/>
              <a:cs typeface="Calibri"/>
              <a:sym typeface="Calibri"/>
            </a:endParaRPr>
          </a:p>
        </p:txBody>
      </p:sp>
      <p:sp>
        <p:nvSpPr>
          <p:cNvPr id="142" name="Shape 142"/>
          <p:cNvSpPr txBox="1"/>
          <p:nvPr/>
        </p:nvSpPr>
        <p:spPr>
          <a:xfrm>
            <a:off x="3939289" y="8778165"/>
            <a:ext cx="3013974" cy="461095"/>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9" name="Shape 14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These are some of the benefits of helping students access Bookshare at home – ready anytime anywhere!  We’ll cover ‘how’ easy it is for a teacher to facilitate!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Before moving on, I’d like to point out that for those students who do not have access to the internet at home, they can still download books and reading tools to a CD, thumb drive, other accessories that they CAN take home.</a:t>
            </a:r>
            <a:endParaRPr b="0" i="0" sz="1200" u="none" cap="none" strike="noStrike">
              <a:solidFill>
                <a:schemeClr val="dk1"/>
              </a:solidFill>
              <a:latin typeface="Calibri"/>
              <a:ea typeface="Calibri"/>
              <a:cs typeface="Calibri"/>
              <a:sym typeface="Calibri"/>
            </a:endParaRPr>
          </a:p>
        </p:txBody>
      </p:sp>
      <p:sp>
        <p:nvSpPr>
          <p:cNvPr id="150" name="Shape 150"/>
          <p:cNvSpPr txBox="1"/>
          <p:nvPr/>
        </p:nvSpPr>
        <p:spPr>
          <a:xfrm>
            <a:off x="3939289" y="8778165"/>
            <a:ext cx="3013974" cy="461095"/>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These are some of the benefits of helping students access Bookshare at home – ready anytime anywhere!  We’ll cover ‘how’ easy it is for a teacher to facilitate!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Before moving on, I’d like to point out that for those students who do not have access to the internet at home, they can still download books and reading tools to a CD, thumb drive, other accessories that they CAN take home.</a:t>
            </a:r>
            <a:endParaRPr b="0" i="0" sz="1200" u="none" cap="none" strike="noStrike">
              <a:solidFill>
                <a:schemeClr val="dk1"/>
              </a:solidFill>
              <a:latin typeface="Calibri"/>
              <a:ea typeface="Calibri"/>
              <a:cs typeface="Calibri"/>
              <a:sym typeface="Calibri"/>
            </a:endParaRPr>
          </a:p>
        </p:txBody>
      </p:sp>
      <p:sp>
        <p:nvSpPr>
          <p:cNvPr id="158" name="Shape 158"/>
          <p:cNvSpPr txBox="1"/>
          <p:nvPr/>
        </p:nvSpPr>
        <p:spPr>
          <a:xfrm>
            <a:off x="3939289" y="8778165"/>
            <a:ext cx="3013974" cy="461095"/>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These are some of the benefits of helping students access Bookshare at home – ready anytime anywhere!  We’ll cover ‘how’ easy it is for a teacher to facilitate!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Before moving on, I’d like to point out that for those students who do not have access to the internet at home, they can still download books and reading tools to a CD, thumb drive, other accessories that they CAN take home.</a:t>
            </a:r>
            <a:endParaRPr b="0" i="0" sz="1200" u="none" cap="none" strike="noStrike">
              <a:solidFill>
                <a:schemeClr val="dk1"/>
              </a:solidFill>
              <a:latin typeface="Calibri"/>
              <a:ea typeface="Calibri"/>
              <a:cs typeface="Calibri"/>
              <a:sym typeface="Calibri"/>
            </a:endParaRPr>
          </a:p>
        </p:txBody>
      </p:sp>
      <p:sp>
        <p:nvSpPr>
          <p:cNvPr id="166" name="Shape 166"/>
          <p:cNvSpPr txBox="1"/>
          <p:nvPr/>
        </p:nvSpPr>
        <p:spPr>
          <a:xfrm>
            <a:off x="3939289" y="8778165"/>
            <a:ext cx="3013974" cy="461095"/>
          </a:xfrm>
          <a:prstGeom prst="rect">
            <a:avLst/>
          </a:prstGeom>
          <a:noFill/>
          <a:ln>
            <a:noFill/>
          </a:ln>
        </p:spPr>
        <p:txBody>
          <a:bodyPr anchorCtr="0" anchor="b" bIns="46250" lIns="92525" spcFirstLastPara="1" rIns="92525" wrap="square" tIns="462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photo">
  <p:cSld name="Title slide with photo">
    <p:spTree>
      <p:nvGrpSpPr>
        <p:cNvPr id="17" name="Shape 17"/>
        <p:cNvGrpSpPr/>
        <p:nvPr/>
      </p:nvGrpSpPr>
      <p:grpSpPr>
        <a:xfrm>
          <a:off x="0" y="0"/>
          <a:ext cx="0" cy="0"/>
          <a:chOff x="0" y="0"/>
          <a:chExt cx="0" cy="0"/>
        </a:xfrm>
      </p:grpSpPr>
      <p:sp>
        <p:nvSpPr>
          <p:cNvPr id="18" name="Shape 18"/>
          <p:cNvSpPr/>
          <p:nvPr>
            <p:ph idx="2" type="pic"/>
          </p:nvPr>
        </p:nvSpPr>
        <p:spPr>
          <a:xfrm>
            <a:off x="0" y="0"/>
            <a:ext cx="9144000" cy="5532300"/>
          </a:xfrm>
          <a:prstGeom prst="rect">
            <a:avLst/>
          </a:prstGeom>
          <a:noFill/>
          <a:ln>
            <a:noFill/>
          </a:ln>
        </p:spPr>
        <p:txBody>
          <a:bodyPr anchorCtr="0" anchor="t" bIns="91425" lIns="91425" spcFirstLastPara="1" rIns="91425" wrap="square" tIns="91425"/>
          <a:lstStyle>
            <a:lvl1pPr lvl="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lvl="4"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Shape 19"/>
          <p:cNvSpPr txBox="1"/>
          <p:nvPr>
            <p:ph type="ctrTitle"/>
          </p:nvPr>
        </p:nvSpPr>
        <p:spPr>
          <a:xfrm>
            <a:off x="589691" y="3688235"/>
            <a:ext cx="8186100" cy="14700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Shape 20"/>
          <p:cNvSpPr/>
          <p:nvPr/>
        </p:nvSpPr>
        <p:spPr>
          <a:xfrm>
            <a:off x="0" y="5532438"/>
            <a:ext cx="9144000" cy="132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share Logo.eps" id="21" name="Shape 21"/>
          <p:cNvPicPr preferRelativeResize="0"/>
          <p:nvPr/>
        </p:nvPicPr>
        <p:blipFill rotWithShape="1">
          <a:blip r:embed="rId2">
            <a:alphaModFix/>
          </a:blip>
          <a:srcRect b="0" l="0" r="0" t="0"/>
          <a:stretch/>
        </p:blipFill>
        <p:spPr>
          <a:xfrm>
            <a:off x="5188736" y="5888316"/>
            <a:ext cx="3587100" cy="602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67" name="Shape 67"/>
        <p:cNvGrpSpPr/>
        <p:nvPr/>
      </p:nvGrpSpPr>
      <p:grpSpPr>
        <a:xfrm>
          <a:off x="0" y="0"/>
          <a:ext cx="0" cy="0"/>
          <a:chOff x="0" y="0"/>
          <a:chExt cx="0" cy="0"/>
        </a:xfrm>
      </p:grpSpPr>
      <p:sp>
        <p:nvSpPr>
          <p:cNvPr id="68" name="Shape 68"/>
          <p:cNvSpPr txBox="1"/>
          <p:nvPr>
            <p:ph type="title"/>
          </p:nvPr>
        </p:nvSpPr>
        <p:spPr>
          <a:xfrm>
            <a:off x="685800" y="457200"/>
            <a:ext cx="7772400" cy="9906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Shape 69"/>
          <p:cNvSpPr txBox="1"/>
          <p:nvPr>
            <p:ph idx="1" type="body"/>
          </p:nvPr>
        </p:nvSpPr>
        <p:spPr>
          <a:xfrm>
            <a:off x="685800" y="1524000"/>
            <a:ext cx="3810000" cy="45720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Shape 70"/>
          <p:cNvSpPr txBox="1"/>
          <p:nvPr>
            <p:ph idx="2" type="body"/>
          </p:nvPr>
        </p:nvSpPr>
        <p:spPr>
          <a:xfrm>
            <a:off x="4648200" y="1524000"/>
            <a:ext cx="3810000" cy="22098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Shape 71"/>
          <p:cNvSpPr txBox="1"/>
          <p:nvPr>
            <p:ph idx="3" type="body"/>
          </p:nvPr>
        </p:nvSpPr>
        <p:spPr>
          <a:xfrm>
            <a:off x="4648200" y="3886200"/>
            <a:ext cx="3810000" cy="22098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Shape 7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Shape 73"/>
          <p:cNvSpPr txBox="1"/>
          <p:nvPr>
            <p:ph idx="11" type="ftr"/>
          </p:nvPr>
        </p:nvSpPr>
        <p:spPr>
          <a:xfrm>
            <a:off x="3200400" y="6324600"/>
            <a:ext cx="27432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4" name="Shape 7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5" name="Shape 75"/>
        <p:cNvGrpSpPr/>
        <p:nvPr/>
      </p:nvGrpSpPr>
      <p:grpSpPr>
        <a:xfrm>
          <a:off x="0" y="0"/>
          <a:ext cx="0" cy="0"/>
          <a:chOff x="0" y="0"/>
          <a:chExt cx="0" cy="0"/>
        </a:xfrm>
      </p:grpSpPr>
      <p:sp>
        <p:nvSpPr>
          <p:cNvPr id="76" name="Shape 76"/>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Shape 7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1176"/>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1176"/>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1176"/>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1176"/>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1176"/>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78" name="Shape 78"/>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176"/>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17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17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9" name="Shape 7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1176"/>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1176"/>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1176"/>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1176"/>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1176"/>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400"/>
              <a:buFont typeface="Arial"/>
              <a:buNone/>
              <a:defRPr b="1" i="0" sz="1600" u="none" cap="none" strike="noStrike">
                <a:solidFill>
                  <a:schemeClr val="dk1"/>
                </a:solidFill>
                <a:latin typeface="Arial"/>
                <a:ea typeface="Arial"/>
                <a:cs typeface="Arial"/>
                <a:sym typeface="Arial"/>
              </a:defRPr>
            </a:lvl9pPr>
          </a:lstStyle>
          <a:p/>
        </p:txBody>
      </p:sp>
      <p:sp>
        <p:nvSpPr>
          <p:cNvPr id="80" name="Shape 8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176"/>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17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17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1 column">
  <p:cSld name="Content 1 column">
    <p:spTree>
      <p:nvGrpSpPr>
        <p:cNvPr id="84" name="Shape 84"/>
        <p:cNvGrpSpPr/>
        <p:nvPr/>
      </p:nvGrpSpPr>
      <p:grpSpPr>
        <a:xfrm>
          <a:off x="0" y="0"/>
          <a:ext cx="0" cy="0"/>
          <a:chOff x="0" y="0"/>
          <a:chExt cx="0" cy="0"/>
        </a:xfrm>
      </p:grpSpPr>
      <p:sp>
        <p:nvSpPr>
          <p:cNvPr id="85" name="Shape 85"/>
          <p:cNvSpPr/>
          <p:nvPr/>
        </p:nvSpPr>
        <p:spPr>
          <a:xfrm>
            <a:off x="129726" y="142048"/>
            <a:ext cx="7373400" cy="13821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Shape 86"/>
          <p:cNvSpPr txBox="1"/>
          <p:nvPr>
            <p:ph type="title"/>
          </p:nvPr>
        </p:nvSpPr>
        <p:spPr>
          <a:xfrm>
            <a:off x="457200" y="142048"/>
            <a:ext cx="7046100" cy="1382100"/>
          </a:xfrm>
          <a:prstGeom prst="rect">
            <a:avLst/>
          </a:prstGeom>
          <a:noFill/>
          <a:ln>
            <a:noFill/>
          </a:ln>
        </p:spPr>
        <p:txBody>
          <a:bodyPr anchorCtr="0" anchor="ctr" bIns="91425" lIns="91425" spcFirstLastPara="1" rIns="91425" wrap="square" tIns="91425"/>
          <a:lstStyle>
            <a:lvl1pPr lv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Shape 87"/>
          <p:cNvSpPr txBox="1"/>
          <p:nvPr>
            <p:ph idx="1" type="body"/>
          </p:nvPr>
        </p:nvSpPr>
        <p:spPr>
          <a:xfrm>
            <a:off x="457200" y="1746356"/>
            <a:ext cx="8229600" cy="43797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lt2"/>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lt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lt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lt2"/>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lt2"/>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Shape 8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
        <p:nvSpPr>
          <p:cNvPr id="89" name="Shape 89"/>
          <p:cNvSpPr/>
          <p:nvPr/>
        </p:nvSpPr>
        <p:spPr>
          <a:xfrm>
            <a:off x="7642364" y="142048"/>
            <a:ext cx="1390800" cy="1382100"/>
          </a:xfrm>
          <a:prstGeom prst="rect">
            <a:avLst/>
          </a:prstGeom>
          <a:solidFill>
            <a:srgbClr val="0035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 name="Shape 22"/>
        <p:cNvGrpSpPr/>
        <p:nvPr/>
      </p:nvGrpSpPr>
      <p:grpSpPr>
        <a:xfrm>
          <a:off x="0" y="0"/>
          <a:ext cx="0" cy="0"/>
          <a:chOff x="0" y="0"/>
          <a:chExt cx="0" cy="0"/>
        </a:xfrm>
      </p:grpSpPr>
      <p:sp>
        <p:nvSpPr>
          <p:cNvPr id="23" name="Shape 2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6" name="Shape 26"/>
        <p:cNvGrpSpPr/>
        <p:nvPr/>
      </p:nvGrpSpPr>
      <p:grpSpPr>
        <a:xfrm>
          <a:off x="0" y="0"/>
          <a:ext cx="0" cy="0"/>
          <a:chOff x="0" y="0"/>
          <a:chExt cx="0" cy="0"/>
        </a:xfrm>
      </p:grpSpPr>
      <p:pic>
        <p:nvPicPr>
          <p:cNvPr descr="blue-header.png" id="27" name="Shape 27"/>
          <p:cNvPicPr preferRelativeResize="0"/>
          <p:nvPr/>
        </p:nvPicPr>
        <p:blipFill rotWithShape="1">
          <a:blip r:embed="rId2">
            <a:alphaModFix/>
          </a:blip>
          <a:srcRect b="0" l="0" r="0" t="0"/>
          <a:stretch/>
        </p:blipFill>
        <p:spPr>
          <a:xfrm>
            <a:off x="0" y="-7830"/>
            <a:ext cx="9144000" cy="1524000"/>
          </a:xfrm>
          <a:prstGeom prst="rect">
            <a:avLst/>
          </a:prstGeom>
          <a:noFill/>
          <a:ln>
            <a:noFill/>
          </a:ln>
        </p:spPr>
      </p:pic>
      <p:sp>
        <p:nvSpPr>
          <p:cNvPr id="28" name="Shape 28"/>
          <p:cNvSpPr txBox="1"/>
          <p:nvPr>
            <p:ph type="title"/>
          </p:nvPr>
        </p:nvSpPr>
        <p:spPr>
          <a:xfrm>
            <a:off x="457200" y="142048"/>
            <a:ext cx="8686800" cy="1382100"/>
          </a:xfrm>
          <a:prstGeom prst="rect">
            <a:avLst/>
          </a:prstGeom>
          <a:noFill/>
          <a:ln>
            <a:noFill/>
          </a:ln>
        </p:spPr>
        <p:txBody>
          <a:bodyPr anchorCtr="0" anchor="ctr" bIns="91425" lIns="91425" spcFirstLastPara="1" rIns="91425" wrap="square" tIns="91425"/>
          <a:lstStyle>
            <a:lvl1pPr lv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Shape 29"/>
          <p:cNvSpPr/>
          <p:nvPr/>
        </p:nvSpPr>
        <p:spPr>
          <a:xfrm>
            <a:off x="0" y="0"/>
            <a:ext cx="9144000" cy="141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Shape 3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Shape 32"/>
          <p:cNvSpPr txBox="1"/>
          <p:nvPr>
            <p:ph type="title"/>
          </p:nvPr>
        </p:nvSpPr>
        <p:spPr>
          <a:xfrm>
            <a:off x="457200" y="0"/>
            <a:ext cx="8686800" cy="11052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Shape 33"/>
          <p:cNvSpPr txBox="1"/>
          <p:nvPr>
            <p:ph idx="1" type="body"/>
          </p:nvPr>
        </p:nvSpPr>
        <p:spPr>
          <a:xfrm>
            <a:off x="685800" y="1524000"/>
            <a:ext cx="7772400" cy="45720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457200" y="0"/>
            <a:ext cx="8686800" cy="11052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Shape 39"/>
          <p:cNvSpPr txBox="1"/>
          <p:nvPr>
            <p:ph idx="1" type="body"/>
          </p:nvPr>
        </p:nvSpPr>
        <p:spPr>
          <a:xfrm>
            <a:off x="685800" y="1524000"/>
            <a:ext cx="3810000" cy="4572000"/>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1176"/>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1176"/>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648200" y="1524000"/>
            <a:ext cx="3810000" cy="4572000"/>
          </a:xfrm>
          <a:prstGeom prst="rect">
            <a:avLst/>
          </a:prstGeom>
          <a:noFill/>
          <a:ln>
            <a:noFill/>
          </a:ln>
        </p:spPr>
        <p:txBody>
          <a:bodyPr anchorCtr="0" anchor="t" bIns="91425" lIns="91425" spcFirstLastPara="1" rIns="91425" wrap="square" tIns="91425"/>
          <a:lstStyle>
            <a:lvl1pPr indent="-406400" lvl="0" marL="457200" marR="0" rtl="0" algn="l">
              <a:lnSpc>
                <a:spcPct val="100000"/>
              </a:lnSpc>
              <a:spcBef>
                <a:spcPts val="1176"/>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1176"/>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1176"/>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Shape 4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4" name="Shape 44"/>
        <p:cNvGrpSpPr/>
        <p:nvPr/>
      </p:nvGrpSpPr>
      <p:grpSpPr>
        <a:xfrm>
          <a:off x="0" y="0"/>
          <a:ext cx="0" cy="0"/>
          <a:chOff x="0" y="0"/>
          <a:chExt cx="0" cy="0"/>
        </a:xfrm>
      </p:grpSpPr>
      <p:sp>
        <p:nvSpPr>
          <p:cNvPr id="45" name="Shape 4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Shape 46"/>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1176"/>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100000"/>
              </a:lnSpc>
              <a:spcBef>
                <a:spcPts val="1176"/>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1176"/>
              </a:spcBef>
              <a:spcAft>
                <a:spcPts val="0"/>
              </a:spcAft>
              <a:buClr>
                <a:schemeClr val="dk1"/>
              </a:buClr>
              <a:buSzPts val="14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1176"/>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1176"/>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47" name="Shape 4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50" name="Shape 50"/>
        <p:cNvGrpSpPr/>
        <p:nvPr/>
      </p:nvGrpSpPr>
      <p:grpSpPr>
        <a:xfrm>
          <a:off x="0" y="0"/>
          <a:ext cx="0" cy="0"/>
          <a:chOff x="0" y="0"/>
          <a:chExt cx="0" cy="0"/>
        </a:xfrm>
      </p:grpSpPr>
      <p:sp>
        <p:nvSpPr>
          <p:cNvPr id="51" name="Shape 51"/>
          <p:cNvSpPr/>
          <p:nvPr>
            <p:ph idx="2" type="pic"/>
          </p:nvPr>
        </p:nvSpPr>
        <p:spPr>
          <a:xfrm>
            <a:off x="0" y="0"/>
            <a:ext cx="9144000" cy="6858000"/>
          </a:xfrm>
          <a:prstGeom prst="rect">
            <a:avLst/>
          </a:prstGeom>
          <a:noFill/>
          <a:ln>
            <a:noFill/>
          </a:ln>
        </p:spPr>
        <p:txBody>
          <a:bodyPr anchorCtr="0" anchor="t" bIns="91425" lIns="91425" spcFirstLastPara="1" rIns="91425" wrap="square" tIns="91425"/>
          <a:lstStyle>
            <a:lvl1pPr lvl="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lvl="4"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Shape 52"/>
          <p:cNvSpPr txBox="1"/>
          <p:nvPr>
            <p:ph type="ctrTitle"/>
          </p:nvPr>
        </p:nvSpPr>
        <p:spPr>
          <a:xfrm>
            <a:off x="589691" y="3688235"/>
            <a:ext cx="8186100" cy="14700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Shape 5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txBox="1"/>
          <p:nvPr>
            <p:ph type="ctrTitle"/>
          </p:nvPr>
        </p:nvSpPr>
        <p:spPr>
          <a:xfrm>
            <a:off x="685800" y="2130425"/>
            <a:ext cx="7772400" cy="14700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Shape 5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lnSpc>
                <a:spcPct val="100000"/>
              </a:lnSpc>
              <a:spcBef>
                <a:spcPts val="1176"/>
              </a:spcBef>
              <a:spcAft>
                <a:spcPts val="0"/>
              </a:spcAft>
              <a:buClr>
                <a:srgbClr val="888888"/>
              </a:buClr>
              <a:buSzPts val="1400"/>
              <a:buFont typeface="Arial"/>
              <a:buNone/>
              <a:defRPr b="0" i="0" sz="2400" u="none" cap="none" strike="noStrike">
                <a:solidFill>
                  <a:srgbClr val="888888"/>
                </a:solidFill>
                <a:latin typeface="Arial"/>
                <a:ea typeface="Arial"/>
                <a:cs typeface="Arial"/>
                <a:sym typeface="Arial"/>
              </a:defRPr>
            </a:lvl1pPr>
            <a:lvl2pPr lvl="1" marR="0" rtl="0" algn="ctr">
              <a:lnSpc>
                <a:spcPct val="100000"/>
              </a:lnSpc>
              <a:spcBef>
                <a:spcPts val="1176"/>
              </a:spcBef>
              <a:spcAft>
                <a:spcPts val="0"/>
              </a:spcAft>
              <a:buClr>
                <a:srgbClr val="888888"/>
              </a:buClr>
              <a:buSzPts val="1400"/>
              <a:buFont typeface="Arial"/>
              <a:buNone/>
              <a:defRPr b="0" i="0" sz="2400" u="none" cap="none" strike="noStrike">
                <a:solidFill>
                  <a:srgbClr val="888888"/>
                </a:solidFill>
                <a:latin typeface="Arial"/>
                <a:ea typeface="Arial"/>
                <a:cs typeface="Arial"/>
                <a:sym typeface="Arial"/>
              </a:defRPr>
            </a:lvl2pPr>
            <a:lvl3pPr lvl="2" marR="0" rtl="0" algn="ctr">
              <a:lnSpc>
                <a:spcPct val="100000"/>
              </a:lnSpc>
              <a:spcBef>
                <a:spcPts val="1176"/>
              </a:spcBef>
              <a:spcAft>
                <a:spcPts val="0"/>
              </a:spcAft>
              <a:buClr>
                <a:srgbClr val="888888"/>
              </a:buClr>
              <a:buSzPts val="1400"/>
              <a:buFont typeface="Arial"/>
              <a:buNone/>
              <a:defRPr b="0" i="0" sz="2400" u="none" cap="none" strike="noStrike">
                <a:solidFill>
                  <a:srgbClr val="888888"/>
                </a:solidFill>
                <a:latin typeface="Arial"/>
                <a:ea typeface="Arial"/>
                <a:cs typeface="Arial"/>
                <a:sym typeface="Arial"/>
              </a:defRPr>
            </a:lvl3pPr>
            <a:lvl4pPr lvl="3" marR="0" rtl="0" algn="ctr">
              <a:lnSpc>
                <a:spcPct val="100000"/>
              </a:lnSpc>
              <a:spcBef>
                <a:spcPts val="1176"/>
              </a:spcBef>
              <a:spcAft>
                <a:spcPts val="0"/>
              </a:spcAft>
              <a:buClr>
                <a:srgbClr val="888888"/>
              </a:buClr>
              <a:buSzPts val="1400"/>
              <a:buFont typeface="Arial"/>
              <a:buNone/>
              <a:defRPr b="0" i="0" sz="2400" u="none" cap="none" strike="noStrike">
                <a:solidFill>
                  <a:srgbClr val="888888"/>
                </a:solidFill>
                <a:latin typeface="Arial"/>
                <a:ea typeface="Arial"/>
                <a:cs typeface="Arial"/>
                <a:sym typeface="Arial"/>
              </a:defRPr>
            </a:lvl4pPr>
            <a:lvl5pPr lvl="4" marR="0" rtl="0" algn="ctr">
              <a:lnSpc>
                <a:spcPct val="100000"/>
              </a:lnSpc>
              <a:spcBef>
                <a:spcPts val="1176"/>
              </a:spcBef>
              <a:spcAft>
                <a:spcPts val="0"/>
              </a:spcAft>
              <a:buClr>
                <a:srgbClr val="888888"/>
              </a:buClr>
              <a:buSzPts val="1400"/>
              <a:buFont typeface="Arial"/>
              <a:buNone/>
              <a:defRPr b="0" i="0" sz="2400" u="none" cap="none" strike="noStrike">
                <a:solidFill>
                  <a:srgbClr val="888888"/>
                </a:solidFill>
                <a:latin typeface="Arial"/>
                <a:ea typeface="Arial"/>
                <a:cs typeface="Arial"/>
                <a:sym typeface="Arial"/>
              </a:defRPr>
            </a:lvl5pPr>
            <a:lvl6pPr lvl="5"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Arial"/>
                <a:ea typeface="Arial"/>
                <a:cs typeface="Arial"/>
                <a:sym typeface="Arial"/>
              </a:defRPr>
            </a:lvl6pPr>
            <a:lvl7pPr lvl="6"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Arial"/>
                <a:ea typeface="Arial"/>
                <a:cs typeface="Arial"/>
                <a:sym typeface="Arial"/>
              </a:defRPr>
            </a:lvl7pPr>
            <a:lvl8pPr lvl="7"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Arial"/>
                <a:ea typeface="Arial"/>
                <a:cs typeface="Arial"/>
                <a:sym typeface="Arial"/>
              </a:defRPr>
            </a:lvl8pPr>
            <a:lvl9pPr lvl="8" marR="0" rtl="0" algn="ctr">
              <a:lnSpc>
                <a:spcPct val="100000"/>
              </a:lnSpc>
              <a:spcBef>
                <a:spcPts val="400"/>
              </a:spcBef>
              <a:spcAft>
                <a:spcPts val="0"/>
              </a:spcAft>
              <a:buClr>
                <a:srgbClr val="888888"/>
              </a:buClr>
              <a:buSzPts val="1400"/>
              <a:buFont typeface="Arial"/>
              <a:buNone/>
              <a:defRPr b="0" i="0" sz="2000" u="none" cap="none" strike="noStrike">
                <a:solidFill>
                  <a:srgbClr val="888888"/>
                </a:solidFill>
                <a:latin typeface="Arial"/>
                <a:ea typeface="Arial"/>
                <a:cs typeface="Arial"/>
                <a:sym typeface="Arial"/>
              </a:defRPr>
            </a:lvl9pPr>
          </a:lstStyle>
          <a:p/>
        </p:txBody>
      </p:sp>
      <p:sp>
        <p:nvSpPr>
          <p:cNvPr id="57" name="Shape 57"/>
          <p:cNvSpPr txBox="1"/>
          <p:nvPr>
            <p:ph idx="10" type="dt"/>
          </p:nvPr>
        </p:nvSpPr>
        <p:spPr>
          <a:xfrm>
            <a:off x="457200" y="6356350"/>
            <a:ext cx="2133600" cy="365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3124200" y="6356350"/>
            <a:ext cx="2895600" cy="3651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60" name="Shape 60"/>
        <p:cNvGrpSpPr/>
        <p:nvPr/>
      </p:nvGrpSpPr>
      <p:grpSpPr>
        <a:xfrm>
          <a:off x="0" y="0"/>
          <a:ext cx="0" cy="0"/>
          <a:chOff x="0" y="0"/>
          <a:chExt cx="0" cy="0"/>
        </a:xfrm>
      </p:grpSpPr>
      <p:sp>
        <p:nvSpPr>
          <p:cNvPr id="61" name="Shape 61"/>
          <p:cNvSpPr txBox="1"/>
          <p:nvPr>
            <p:ph type="title"/>
          </p:nvPr>
        </p:nvSpPr>
        <p:spPr>
          <a:xfrm>
            <a:off x="685800" y="457200"/>
            <a:ext cx="7772400" cy="9906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Shape 62"/>
          <p:cNvSpPr txBox="1"/>
          <p:nvPr>
            <p:ph idx="1" type="body"/>
          </p:nvPr>
        </p:nvSpPr>
        <p:spPr>
          <a:xfrm>
            <a:off x="685800" y="1524000"/>
            <a:ext cx="3810000" cy="45720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4648200" y="1524000"/>
            <a:ext cx="3810000" cy="45720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00000"/>
              </a:lnSpc>
              <a:spcBef>
                <a:spcPts val="1176"/>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Shape 6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124200" y="6400800"/>
            <a:ext cx="2895600" cy="3048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0"/>
            <a:ext cx="8686800" cy="11052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Bookshare Logo.eps" id="11" name="Shape 11"/>
          <p:cNvPicPr preferRelativeResize="0"/>
          <p:nvPr/>
        </p:nvPicPr>
        <p:blipFill rotWithShape="1">
          <a:blip r:embed="rId1">
            <a:alphaModFix/>
          </a:blip>
          <a:srcRect b="0" l="0" r="0" t="0"/>
          <a:stretch/>
        </p:blipFill>
        <p:spPr>
          <a:xfrm>
            <a:off x="7092429" y="6358742"/>
            <a:ext cx="1594500" cy="267900"/>
          </a:xfrm>
          <a:prstGeom prst="rect">
            <a:avLst/>
          </a:prstGeom>
          <a:noFill/>
          <a:ln>
            <a:noFill/>
          </a:ln>
        </p:spPr>
      </p:pic>
      <p:sp>
        <p:nvSpPr>
          <p:cNvPr id="12" name="Shape 1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pic>
        <p:nvPicPr>
          <p:cNvPr descr="blue-header.png" id="13" name="Shape 13"/>
          <p:cNvPicPr preferRelativeResize="0"/>
          <p:nvPr/>
        </p:nvPicPr>
        <p:blipFill rotWithShape="1">
          <a:blip r:embed="rId2">
            <a:alphaModFix/>
          </a:blip>
          <a:srcRect b="0" l="0" r="0" t="0"/>
          <a:stretch/>
        </p:blipFill>
        <p:spPr>
          <a:xfrm>
            <a:off x="0" y="-7830"/>
            <a:ext cx="9144000" cy="1524000"/>
          </a:xfrm>
          <a:prstGeom prst="rect">
            <a:avLst/>
          </a:prstGeom>
          <a:noFill/>
          <a:ln>
            <a:noFill/>
          </a:ln>
        </p:spPr>
      </p:pic>
      <p:sp>
        <p:nvSpPr>
          <p:cNvPr id="14" name="Shape 14"/>
          <p:cNvSpPr/>
          <p:nvPr/>
        </p:nvSpPr>
        <p:spPr>
          <a:xfrm>
            <a:off x="0" y="0"/>
            <a:ext cx="9144000" cy="141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 name="Shape 15"/>
          <p:cNvSpPr txBox="1"/>
          <p:nvPr/>
        </p:nvSpPr>
        <p:spPr>
          <a:xfrm>
            <a:off x="457200" y="142048"/>
            <a:ext cx="8686800" cy="13821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4000"/>
              <a:buFont typeface="Arial"/>
              <a:buNone/>
            </a:pPr>
            <a:r>
              <a:t/>
            </a:r>
            <a:endParaRPr b="1" i="0" sz="4000" u="none" cap="none" strike="noStrike">
              <a:solidFill>
                <a:schemeClr val="lt1"/>
              </a:solidFill>
              <a:latin typeface="Arial"/>
              <a:ea typeface="Arial"/>
              <a:cs typeface="Arial"/>
              <a:sym typeface="Arial"/>
            </a:endParaRPr>
          </a:p>
        </p:txBody>
      </p:sp>
      <p:sp>
        <p:nvSpPr>
          <p:cNvPr id="16" name="Shape 16"/>
          <p:cNvSpPr txBox="1"/>
          <p:nvPr/>
        </p:nvSpPr>
        <p:spPr>
          <a:xfrm>
            <a:off x="457200" y="1746356"/>
            <a:ext cx="8229600" cy="43797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dk2"/>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1600">
        <p14:gallery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bookshare.org/about/chafeeAmend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www.bookshare.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bookshare.org/cms/get-involved" TargetMode="External"/><Relationship Id="rId4" Type="http://schemas.openxmlformats.org/officeDocument/2006/relationships/image" Target="../media/image9.jpg"/><Relationship Id="rId5" Type="http://schemas.openxmlformats.org/officeDocument/2006/relationships/hyperlink" Target="http://www.tm-alumni.eu/public/twitter/twitter_logo_front_page.png" TargetMode="External"/><Relationship Id="rId6" Type="http://schemas.openxmlformats.org/officeDocument/2006/relationships/image" Target="../media/image7.jpg"/><Relationship Id="rId7" Type="http://schemas.openxmlformats.org/officeDocument/2006/relationships/image" Target="../media/image10.png"/><Relationship Id="rId8"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amyr@benetec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benetech.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4.jp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descr="blue-cover" id="94" name="Shape 94"/>
          <p:cNvPicPr preferRelativeResize="0"/>
          <p:nvPr>
            <p:ph idx="2" type="pic"/>
          </p:nvPr>
        </p:nvPicPr>
        <p:blipFill rotWithShape="1">
          <a:blip r:embed="rId3">
            <a:alphaModFix/>
          </a:blip>
          <a:srcRect b="9662" l="0" r="0" t="9664"/>
          <a:stretch/>
        </p:blipFill>
        <p:spPr>
          <a:xfrm>
            <a:off x="0" y="0"/>
            <a:ext cx="9144000" cy="5532438"/>
          </a:xfrm>
          <a:prstGeom prst="rect">
            <a:avLst/>
          </a:prstGeom>
          <a:noFill/>
          <a:ln>
            <a:noFill/>
          </a:ln>
        </p:spPr>
      </p:pic>
      <p:sp>
        <p:nvSpPr>
          <p:cNvPr id="95" name="Shape 95"/>
          <p:cNvSpPr txBox="1"/>
          <p:nvPr>
            <p:ph type="ctrTitle"/>
          </p:nvPr>
        </p:nvSpPr>
        <p:spPr>
          <a:xfrm>
            <a:off x="589691" y="3630507"/>
            <a:ext cx="8186007" cy="1470025"/>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4860" u="none" cap="none" strike="noStrike">
                <a:solidFill>
                  <a:schemeClr val="lt1"/>
                </a:solidFill>
                <a:latin typeface="Arial"/>
                <a:ea typeface="Arial"/>
                <a:cs typeface="Arial"/>
                <a:sym typeface="Arial"/>
              </a:rPr>
              <a:t>Lifelong Learning with Bookshare</a:t>
            </a:r>
            <a:br>
              <a:rPr b="1" i="0" lang="en-US" sz="4860" u="none" cap="none" strike="noStrike">
                <a:solidFill>
                  <a:schemeClr val="lt1"/>
                </a:solidFill>
                <a:latin typeface="Arial"/>
                <a:ea typeface="Arial"/>
                <a:cs typeface="Arial"/>
                <a:sym typeface="Arial"/>
              </a:rPr>
            </a:br>
            <a:r>
              <a:rPr b="1" i="0" lang="en-US" sz="3240" u="none" cap="none" strike="noStrike">
                <a:solidFill>
                  <a:schemeClr val="lt1"/>
                </a:solidFill>
                <a:latin typeface="Arial"/>
                <a:ea typeface="Arial"/>
                <a:cs typeface="Arial"/>
                <a:sym typeface="Arial"/>
              </a:rPr>
              <a:t>Professional Development Workshop</a:t>
            </a:r>
            <a:endParaRPr b="1" i="0" sz="3240" u="none" cap="none" strike="noStrike">
              <a:solidFill>
                <a:schemeClr val="lt1"/>
              </a:solidFill>
              <a:latin typeface="Arial"/>
              <a:ea typeface="Arial"/>
              <a:cs typeface="Arial"/>
              <a:sym typeface="Arial"/>
            </a:endParaRPr>
          </a:p>
        </p:txBody>
      </p:sp>
      <p:sp>
        <p:nvSpPr>
          <p:cNvPr descr="Blue background" id="96" name="Shape 96"/>
          <p:cNvSpPr/>
          <p:nvPr/>
        </p:nvSpPr>
        <p:spPr>
          <a:xfrm>
            <a:off x="0" y="5390390"/>
            <a:ext cx="9144000" cy="142048"/>
          </a:xfrm>
          <a:prstGeom prst="rect">
            <a:avLst/>
          </a:prstGeom>
          <a:solidFill>
            <a:srgbClr val="CF44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142048"/>
            <a:ext cx="8686800" cy="1381951"/>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Bookshare Eligibility Pre-Quiz:</a:t>
            </a:r>
            <a:br>
              <a:rPr b="1" i="0" lang="en-US" sz="3600" u="none" cap="none" strike="noStrike">
                <a:solidFill>
                  <a:schemeClr val="lt1"/>
                </a:solidFill>
                <a:latin typeface="Arial"/>
                <a:ea typeface="Arial"/>
                <a:cs typeface="Arial"/>
                <a:sym typeface="Arial"/>
              </a:rPr>
            </a:br>
            <a:r>
              <a:rPr b="1" i="0" lang="en-US" sz="3600" u="none" cap="none" strike="noStrike">
                <a:solidFill>
                  <a:schemeClr val="lt1"/>
                </a:solidFill>
                <a:latin typeface="Arial"/>
                <a:ea typeface="Arial"/>
                <a:cs typeface="Arial"/>
                <a:sym typeface="Arial"/>
              </a:rPr>
              <a:t>True or False</a:t>
            </a:r>
            <a:endParaRPr b="1" i="0" sz="3600" u="none" cap="none" strike="noStrike">
              <a:solidFill>
                <a:schemeClr val="lt1"/>
              </a:solidFill>
              <a:latin typeface="Arial"/>
              <a:ea typeface="Arial"/>
              <a:cs typeface="Arial"/>
              <a:sym typeface="Arial"/>
            </a:endParaRPr>
          </a:p>
        </p:txBody>
      </p:sp>
      <p:sp>
        <p:nvSpPr>
          <p:cNvPr id="177" name="Shape 17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178" name="Shape 178"/>
          <p:cNvSpPr txBox="1"/>
          <p:nvPr>
            <p:ph idx="1" type="body"/>
          </p:nvPr>
        </p:nvSpPr>
        <p:spPr>
          <a:xfrm>
            <a:off x="257175" y="2530258"/>
            <a:ext cx="8886825" cy="326094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In order to be eligible for Bookshare a student must have a documented print disability.</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Any student with a diagnosed disability qualifies for Bookshare.</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 student with documented ADHD who has difficulty staying focused during reading is eligible to receive Bookshare services.</a:t>
            </a:r>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 student who prefers books in an auditory version can qualify for Bookshare.</a:t>
            </a:r>
            <a:endParaRPr b="0" i="0" sz="1400" u="none" cap="none" strike="noStrike">
              <a:solidFill>
                <a:srgbClr val="000000"/>
              </a:solidFill>
              <a:latin typeface="Arial"/>
              <a:ea typeface="Arial"/>
              <a:cs typeface="Arial"/>
              <a:sym typeface="Arial"/>
            </a:endParaRPr>
          </a:p>
          <a:p>
            <a:pPr indent="-196850" lvl="0" marL="342900" marR="0" rtl="0" algn="l">
              <a:lnSpc>
                <a:spcPct val="100000"/>
              </a:lnSpc>
              <a:spcBef>
                <a:spcPts val="1176"/>
              </a:spcBef>
              <a:spcAft>
                <a:spcPts val="0"/>
              </a:spcAft>
              <a:buClr>
                <a:schemeClr val="dk1"/>
              </a:buClr>
              <a:buSzPts val="2300"/>
              <a:buFont typeface="Arial"/>
              <a:buNone/>
            </a:pPr>
            <a:r>
              <a:t/>
            </a:r>
            <a:endParaRPr b="0" i="0" sz="2300" u="none" cap="none" strike="noStrike">
              <a:solidFill>
                <a:schemeClr val="dk1"/>
              </a:solidFill>
              <a:latin typeface="Arial"/>
              <a:ea typeface="Arial"/>
              <a:cs typeface="Arial"/>
              <a:sym typeface="Arial"/>
            </a:endParaRPr>
          </a:p>
          <a:p>
            <a:pPr indent="-196850" lvl="0" marL="342900" marR="0" rtl="0" algn="l">
              <a:lnSpc>
                <a:spcPct val="100000"/>
              </a:lnSpc>
              <a:spcBef>
                <a:spcPts val="1176"/>
              </a:spcBef>
              <a:spcAft>
                <a:spcPts val="0"/>
              </a:spcAft>
              <a:buClr>
                <a:schemeClr val="dk1"/>
              </a:buClr>
              <a:buSzPts val="2300"/>
              <a:buFont typeface="Arial"/>
              <a:buNone/>
            </a:pPr>
            <a:r>
              <a:t/>
            </a:r>
            <a:endParaRPr b="0" i="0" sz="23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457200"/>
            <a:ext cx="83058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200" u="none" cap="none" strike="noStrike">
                <a:solidFill>
                  <a:schemeClr val="lt1"/>
                </a:solidFill>
                <a:latin typeface="Arial"/>
                <a:ea typeface="Arial"/>
                <a:cs typeface="Arial"/>
                <a:sym typeface="Arial"/>
              </a:rPr>
              <a:t>How does Bookshare have access to books and why is eligibility so important? </a:t>
            </a:r>
            <a:endParaRPr b="1" i="0" sz="3200" u="none" cap="none" strike="noStrike">
              <a:solidFill>
                <a:schemeClr val="lt1"/>
              </a:solidFill>
              <a:latin typeface="Arial"/>
              <a:ea typeface="Arial"/>
              <a:cs typeface="Arial"/>
              <a:sym typeface="Arial"/>
            </a:endParaRPr>
          </a:p>
        </p:txBody>
      </p:sp>
      <p:sp>
        <p:nvSpPr>
          <p:cNvPr id="185" name="Shape 185"/>
          <p:cNvSpPr txBox="1"/>
          <p:nvPr>
            <p:ph idx="1" type="body"/>
          </p:nvPr>
        </p:nvSpPr>
        <p:spPr>
          <a:xfrm>
            <a:off x="457200" y="1595437"/>
            <a:ext cx="8001000" cy="434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Bookshare operates under an </a:t>
            </a:r>
            <a:r>
              <a:rPr b="0" i="0" lang="en-US" sz="2500" u="sng" cap="none" strike="noStrike">
                <a:solidFill>
                  <a:schemeClr val="hlink"/>
                </a:solidFill>
                <a:latin typeface="Arial"/>
                <a:ea typeface="Arial"/>
                <a:cs typeface="Arial"/>
                <a:sym typeface="Arial"/>
                <a:hlinkClick r:id="rId3"/>
              </a:rPr>
              <a:t>exception to U.S. copyright law</a:t>
            </a:r>
            <a:r>
              <a:rPr b="0" i="0" lang="en-US" sz="2500" u="none" cap="none" strike="noStrike">
                <a:solidFill>
                  <a:schemeClr val="dk1"/>
                </a:solidFill>
                <a:latin typeface="Arial"/>
                <a:ea typeface="Arial"/>
                <a:cs typeface="Arial"/>
                <a:sym typeface="Arial"/>
              </a:rPr>
              <a:t> which allows copyrighted digital books to be made available to people with qualifying disabilities.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The exemption is referred to as the Chafee Amendment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The law states that it is </a:t>
            </a:r>
            <a:r>
              <a:rPr b="1" i="0" lang="en-US" sz="2500" u="none" cap="none" strike="noStrike">
                <a:solidFill>
                  <a:schemeClr val="dk1"/>
                </a:solidFill>
                <a:latin typeface="Arial"/>
                <a:ea typeface="Arial"/>
                <a:cs typeface="Arial"/>
                <a:sym typeface="Arial"/>
              </a:rPr>
              <a:t>not</a:t>
            </a:r>
            <a:r>
              <a:rPr b="0" i="0" lang="en-US" sz="2500" u="none" cap="none" strike="noStrike">
                <a:solidFill>
                  <a:schemeClr val="dk1"/>
                </a:solidFill>
                <a:latin typeface="Arial"/>
                <a:ea typeface="Arial"/>
                <a:cs typeface="Arial"/>
                <a:sym typeface="Arial"/>
              </a:rPr>
              <a:t> an infringement of copyright for an authorized entity (Bookshare is an authorized entity) to reproduce or to distribute copies of materials </a:t>
            </a:r>
            <a:r>
              <a:rPr b="0" i="1" lang="en-US" sz="2500" u="none" cap="none" strike="noStrike">
                <a:solidFill>
                  <a:schemeClr val="dk1"/>
                </a:solidFill>
                <a:latin typeface="Arial"/>
                <a:ea typeface="Arial"/>
                <a:cs typeface="Arial"/>
                <a:sym typeface="Arial"/>
              </a:rPr>
              <a:t>if they are reproduced or distributed in specialized formats exclusively for use by blind or other persons with disabilities. </a:t>
            </a:r>
            <a:endParaRPr b="0" i="1" sz="2400" u="none" cap="none" strike="noStrike">
              <a:solidFill>
                <a:schemeClr val="dk1"/>
              </a:solidFill>
              <a:latin typeface="Arial"/>
              <a:ea typeface="Arial"/>
              <a:cs typeface="Arial"/>
              <a:sym typeface="Arial"/>
            </a:endParaRPr>
          </a:p>
          <a:p>
            <a:pPr indent="-184150" lvl="0" marL="342900" marR="0" rtl="0" algn="l">
              <a:lnSpc>
                <a:spcPct val="100000"/>
              </a:lnSpc>
              <a:spcBef>
                <a:spcPts val="1176"/>
              </a:spcBef>
              <a:spcAft>
                <a:spcPts val="0"/>
              </a:spcAft>
              <a:buClr>
                <a:schemeClr val="dk1"/>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186" name="Shape 18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762000" y="304800"/>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4000" u="none" cap="none" strike="noStrike">
                <a:solidFill>
                  <a:schemeClr val="lt1"/>
                </a:solidFill>
                <a:latin typeface="Arial"/>
                <a:ea typeface="Arial"/>
                <a:cs typeface="Arial"/>
                <a:sym typeface="Arial"/>
              </a:rPr>
              <a:t>What is a Print Disability? </a:t>
            </a:r>
            <a:endParaRPr b="1" i="0" sz="4000" u="none" cap="none" strike="noStrike">
              <a:solidFill>
                <a:schemeClr val="lt1"/>
              </a:solidFill>
              <a:latin typeface="Arial"/>
              <a:ea typeface="Arial"/>
              <a:cs typeface="Arial"/>
              <a:sym typeface="Arial"/>
            </a:endParaRPr>
          </a:p>
        </p:txBody>
      </p:sp>
      <p:sp>
        <p:nvSpPr>
          <p:cNvPr id="193" name="Shape 193"/>
          <p:cNvSpPr txBox="1"/>
          <p:nvPr>
            <p:ph idx="1" type="body"/>
          </p:nvPr>
        </p:nvSpPr>
        <p:spPr>
          <a:xfrm>
            <a:off x="457200" y="1905006"/>
            <a:ext cx="80010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print disability is a physically or neurologically-based disability that makes it very difficult or impossible to read standard print.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These include:</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blindness or low vision, </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physical disability in which an individual cannot hold a book or turn the pages of a book, or </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 </a:t>
            </a:r>
            <a:r>
              <a:rPr b="0" i="1" lang="en-US" sz="2400" u="none" cap="none" strike="noStrike">
                <a:solidFill>
                  <a:schemeClr val="dk1"/>
                </a:solidFill>
                <a:latin typeface="Arial"/>
                <a:ea typeface="Arial"/>
                <a:cs typeface="Arial"/>
                <a:sym typeface="Arial"/>
              </a:rPr>
              <a:t>documented</a:t>
            </a:r>
            <a:r>
              <a:rPr b="0" i="0" lang="en-US" sz="2400" u="none" cap="none" strike="noStrike">
                <a:solidFill>
                  <a:schemeClr val="dk1"/>
                </a:solidFill>
                <a:latin typeface="Arial"/>
                <a:ea typeface="Arial"/>
                <a:cs typeface="Arial"/>
                <a:sym typeface="Arial"/>
              </a:rPr>
              <a:t> learning or reading disability</a:t>
            </a:r>
            <a:endParaRPr b="0" i="0" sz="2400" u="none" cap="none" strike="noStrike">
              <a:solidFill>
                <a:schemeClr val="dk1"/>
              </a:solidFill>
              <a:latin typeface="Arial"/>
              <a:ea typeface="Arial"/>
              <a:cs typeface="Arial"/>
              <a:sym typeface="Arial"/>
            </a:endParaRPr>
          </a:p>
        </p:txBody>
      </p:sp>
      <p:sp>
        <p:nvSpPr>
          <p:cNvPr id="194" name="Shape 19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201" name="Shape 201"/>
          <p:cNvSpPr txBox="1"/>
          <p:nvPr>
            <p:ph idx="4294967295" type="title"/>
          </p:nvPr>
        </p:nvSpPr>
        <p:spPr>
          <a:xfrm>
            <a:off x="685800" y="381000"/>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4000" u="none" cap="none" strike="noStrike">
                <a:solidFill>
                  <a:schemeClr val="lt1"/>
                </a:solidFill>
                <a:latin typeface="Arial"/>
                <a:ea typeface="Arial"/>
                <a:cs typeface="Arial"/>
                <a:sym typeface="Arial"/>
              </a:rPr>
              <a:t>Eligible Students </a:t>
            </a:r>
            <a:endParaRPr b="1" i="0" sz="4000" u="none" cap="none" strike="noStrike">
              <a:solidFill>
                <a:schemeClr val="dk1"/>
              </a:solidFill>
              <a:latin typeface="Arial"/>
              <a:ea typeface="Arial"/>
              <a:cs typeface="Arial"/>
              <a:sym typeface="Arial"/>
            </a:endParaRPr>
          </a:p>
        </p:txBody>
      </p:sp>
      <p:graphicFrame>
        <p:nvGraphicFramePr>
          <p:cNvPr descr="Table" id="202" name="Shape 202"/>
          <p:cNvGraphicFramePr/>
          <p:nvPr/>
        </p:nvGraphicFramePr>
        <p:xfrm>
          <a:off x="685800" y="1657350"/>
          <a:ext cx="3000000" cy="3000000"/>
        </p:xfrm>
        <a:graphic>
          <a:graphicData uri="http://schemas.openxmlformats.org/drawingml/2006/table">
            <a:tbl>
              <a:tblPr firstRow="1">
                <a:noFill/>
                <a:tableStyleId>{2E72EE64-89CA-4C9D-B2F3-58DC17D30765}</a:tableStyleId>
              </a:tblPr>
              <a:tblGrid>
                <a:gridCol w="2694975"/>
                <a:gridCol w="2668200"/>
                <a:gridCol w="2666525"/>
              </a:tblGrid>
              <a:tr h="485825">
                <a:tc>
                  <a:txBody>
                    <a:bodyPr>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Disability</a:t>
                      </a:r>
                      <a:endParaRPr sz="1400" u="none" cap="none" strike="noStrike"/>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9933"/>
                    </a:solidFill>
                  </a:tcPr>
                </a:tc>
                <a:tc>
                  <a:txBody>
                    <a:bodyPr>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Qualified/Not Qualified</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9933"/>
                    </a:solidFill>
                  </a:tcPr>
                </a:tc>
                <a:tc>
                  <a:txBody>
                    <a:bodyPr>
                      <a:no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Examples of Competent Authorities</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9933"/>
                    </a:solidFill>
                  </a:tcPr>
                </a:tc>
              </a:tr>
              <a:tr h="1274350">
                <a:tc>
                  <a:txBody>
                    <a:bodyPr>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Visual Impairment (VI)</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Blindness / Low vision</a:t>
                      </a:r>
                      <a:endParaRPr b="0" i="0" sz="1100" u="none" cap="none" strike="noStrike">
                        <a:solidFill>
                          <a:schemeClr val="dk1"/>
                        </a:solidFill>
                        <a:latin typeface="Arial"/>
                        <a:ea typeface="Arial"/>
                        <a:cs typeface="Arial"/>
                        <a:sym typeface="Arial"/>
                      </a:endParaRPr>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Qualified, if confirmed by a listed Competent Authority</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a:txBody>
                    <a:bodyPr>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A family doctor or other medical professional, physical therapist, occupational therapist, resource specialist, Special Education teacher</a:t>
                      </a:r>
                      <a:endParaRPr sz="1400" u="none" cap="none" strike="noStrike"/>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0000"/>
                      </a:solidFill>
                      <a:prstDash val="solid"/>
                      <a:round/>
                      <a:headEnd len="sm" w="sm" type="none"/>
                      <a:tailEnd len="sm" w="sm" type="none"/>
                    </a:lnB>
                  </a:tcPr>
                </a:tc>
              </a:tr>
              <a:tr h="870100">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Physical Disability (PD)</a:t>
                      </a:r>
                      <a:endParaRPr b="0" i="0" sz="1100" u="none" cap="none" strike="noStrike">
                        <a:solidFill>
                          <a:schemeClr val="dk1"/>
                        </a:solidFill>
                        <a:latin typeface="Arial"/>
                        <a:ea typeface="Arial"/>
                        <a:cs typeface="Arial"/>
                        <a:sym typeface="Arial"/>
                      </a:endParaRPr>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Qualified, if confirmed by a listed Competent Authority that the disability significantly affects the use of printed materials</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942625">
                <a:tc>
                  <a:txBody>
                    <a:bodyPr>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Learning Disability (LD)</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Reading Disability</a:t>
                      </a:r>
                      <a:endParaRPr b="0" i="0" sz="1100" u="none" cap="none" strike="noStrike">
                        <a:solidFill>
                          <a:schemeClr val="dk1"/>
                        </a:solidFill>
                        <a:latin typeface="Arial"/>
                        <a:ea typeface="Arial"/>
                        <a:cs typeface="Arial"/>
                        <a:sym typeface="Arial"/>
                      </a:endParaRPr>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Qualified, if confirmed by a listed Competent Authority, that the disability has a physical basis and significantly affects the use of print</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0000"/>
                      </a:solidFill>
                      <a:prstDash val="solid"/>
                      <a:round/>
                      <a:headEnd len="sm" w="sm" type="none"/>
                      <a:tailEnd len="sm" w="sm" type="none"/>
                    </a:lnB>
                  </a:tcPr>
                </a:tc>
                <a:tc vMerge="1"/>
              </a:tr>
              <a:tr h="610275">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Autism</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Emotional disabilities</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ADHD</a:t>
                      </a:r>
                      <a:endParaRPr sz="1400" u="none" cap="none" strike="noStrike"/>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a:txBody>
                    <a:bodyPr>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25400">
                      <a:solidFill>
                        <a:srgbClr val="000000"/>
                      </a:solidFill>
                      <a:prstDash val="solid"/>
                      <a:round/>
                      <a:headEnd len="sm" w="sm" type="none"/>
                      <a:tailEnd len="sm" w="sm" type="none"/>
                    </a:lnB>
                  </a:tcPr>
                </a:tc>
                <a:tc rowSpan="3">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Examples listed above</a:t>
                      </a:r>
                      <a:endParaRPr b="0" i="0" sz="11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25400">
                      <a:solidFill>
                        <a:srgbClr val="000000"/>
                      </a:solidFill>
                      <a:prstDash val="solid"/>
                      <a:round/>
                      <a:headEnd len="sm" w="sm" type="none"/>
                      <a:tailEnd len="sm" w="sm" type="none"/>
                    </a:lnB>
                  </a:tcPr>
                </a:tc>
              </a:tr>
              <a:tr h="145025">
                <a:tc>
                  <a:txBody>
                    <a:bodyPr>
                      <a:noAutofit/>
                    </a:bodyPr>
                    <a:lstStyle/>
                    <a:p>
                      <a:pPr indent="0" lvl="0" marL="0" marR="0" rtl="0" algn="ctr">
                        <a:lnSpc>
                          <a:spcPct val="100000"/>
                        </a:lnSpc>
                        <a:spcBef>
                          <a:spcPts val="0"/>
                        </a:spcBef>
                        <a:spcAft>
                          <a:spcPts val="0"/>
                        </a:spcAft>
                        <a:buClr>
                          <a:schemeClr val="dk1"/>
                        </a:buClr>
                        <a:buSzPts val="400"/>
                        <a:buFont typeface="Arial"/>
                        <a:buNone/>
                      </a:pPr>
                      <a:r>
                        <a:t/>
                      </a:r>
                      <a:endParaRPr b="1" i="0" sz="400" u="none" cap="none" strike="noStrike">
                        <a:solidFill>
                          <a:schemeClr val="dk1"/>
                        </a:solidFill>
                        <a:latin typeface="Arial"/>
                        <a:ea typeface="Arial"/>
                        <a:cs typeface="Arial"/>
                        <a:sym typeface="Arial"/>
                      </a:endParaRPr>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262850">
                <a:tc>
                  <a:txBody>
                    <a:bodyPr>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ESL and ELL</a:t>
                      </a:r>
                      <a:endParaRPr b="0" i="0" sz="1100" u="none" cap="none" strike="noStrike">
                        <a:solidFill>
                          <a:schemeClr val="dk1"/>
                        </a:solidFill>
                        <a:latin typeface="Arial"/>
                        <a:ea typeface="Arial"/>
                        <a:cs typeface="Arial"/>
                        <a:sym typeface="Arial"/>
                      </a:endParaRPr>
                    </a:p>
                  </a:txBody>
                  <a:tcPr marT="45725" marB="45725" marR="91450" marL="91450" anchor="ctr">
                    <a:lnL cap="flat" cmpd="sng" w="254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vMerge="1"/>
                <a:tc vMerge="1"/>
              </a:tr>
            </a:tbl>
          </a:graphicData>
        </a:graphic>
      </p:graphicFrame>
      <p:sp>
        <p:nvSpPr>
          <p:cNvPr id="203" name="Shape 203"/>
          <p:cNvSpPr/>
          <p:nvPr/>
        </p:nvSpPr>
        <p:spPr>
          <a:xfrm>
            <a:off x="7162800" y="785811"/>
            <a:ext cx="1419225" cy="695325"/>
          </a:xfrm>
          <a:prstGeom prst="wedgeRoundRectCallout">
            <a:avLst>
              <a:gd fmla="val -32773" name="adj1"/>
              <a:gd fmla="val 72375" name="adj2"/>
              <a:gd fmla="val 16667" name="adj3"/>
            </a:avLst>
          </a:prstGeom>
          <a:solidFill>
            <a:srgbClr val="FFFF99"/>
          </a:solidFill>
          <a:ln cap="flat" cmpd="sng" w="2857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00"/>
              <a:buFont typeface="Noto Sans Symbols"/>
              <a:buNone/>
            </a:pPr>
            <a:r>
              <a:rPr b="1" i="1" lang="en-US" sz="1300" u="none" cap="none" strike="noStrike">
                <a:solidFill>
                  <a:schemeClr val="dk1"/>
                </a:solidFill>
                <a:latin typeface="Arial"/>
                <a:ea typeface="Arial"/>
                <a:cs typeface="Arial"/>
                <a:sym typeface="Arial"/>
              </a:rPr>
              <a:t>Record of disability kept at school!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300"/>
              <a:buFont typeface="Noto Sans Symbols"/>
              <a:buNone/>
            </a:pPr>
            <a:r>
              <a:t/>
            </a:r>
            <a:endParaRPr b="0" i="0" sz="1300" u="none" cap="none" strike="noStrike">
              <a:solidFill>
                <a:schemeClr val="dk1"/>
              </a:solidFill>
              <a:latin typeface="Arial"/>
              <a:ea typeface="Arial"/>
              <a:cs typeface="Arial"/>
              <a:sym typeface="Arial"/>
            </a:endParaRPr>
          </a:p>
        </p:txBody>
      </p:sp>
      <p:sp>
        <p:nvSpPr>
          <p:cNvPr id="204" name="Shape 204"/>
          <p:cNvSpPr txBox="1"/>
          <p:nvPr/>
        </p:nvSpPr>
        <p:spPr>
          <a:xfrm>
            <a:off x="6067500" y="2167900"/>
            <a:ext cx="2695500" cy="127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Noto Sans Symbols"/>
              <a:buNone/>
            </a:pPr>
            <a:r>
              <a:rPr b="0" i="0" lang="en-US" sz="1100" u="none" cap="none" strike="noStrike">
                <a:solidFill>
                  <a:schemeClr val="dk1"/>
                </a:solidFill>
                <a:latin typeface="Arial"/>
                <a:ea typeface="Arial"/>
                <a:cs typeface="Arial"/>
                <a:sym typeface="Arial"/>
              </a:rPr>
              <a:t>A family doctor, ophthalmologist, optometrist, Teacher of the Visually Impaired, Special Education teacher; Certification from the National Library Service for the Blind and Physically Handicapped in the U.S. or similar national body in other countries</a:t>
            </a:r>
            <a:endParaRPr b="0" i="0" sz="1400" u="none" cap="none" strike="noStrike">
              <a:solidFill>
                <a:srgbClr val="000000"/>
              </a:solidFill>
              <a:latin typeface="Arial"/>
              <a:ea typeface="Arial"/>
              <a:cs typeface="Arial"/>
              <a:sym typeface="Arial"/>
            </a:endParaRPr>
          </a:p>
        </p:txBody>
      </p:sp>
      <p:sp>
        <p:nvSpPr>
          <p:cNvPr id="205" name="Shape 205"/>
          <p:cNvSpPr txBox="1"/>
          <p:nvPr/>
        </p:nvSpPr>
        <p:spPr>
          <a:xfrm>
            <a:off x="6067500" y="4238600"/>
            <a:ext cx="2514600" cy="107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Noto Sans Symbols"/>
              <a:buNone/>
            </a:pPr>
            <a:r>
              <a:rPr b="0" i="0" lang="en-US" sz="1100" u="none" cap="none" strike="noStrike">
                <a:solidFill>
                  <a:schemeClr val="dk1"/>
                </a:solidFill>
                <a:latin typeface="Arial"/>
                <a:ea typeface="Arial"/>
                <a:cs typeface="Arial"/>
                <a:sym typeface="Arial"/>
              </a:rPr>
              <a:t>A neurologist, psychiatrist, learning disability specialist, Special Education teacher, school psychologist, or clinical psychologist with a background in learning disabilities</a:t>
            </a:r>
            <a:endParaRPr b="0" i="0" sz="1400" u="none" cap="none" strike="noStrike">
              <a:solidFill>
                <a:srgbClr val="000000"/>
              </a:solidFill>
              <a:latin typeface="Arial"/>
              <a:ea typeface="Arial"/>
              <a:cs typeface="Arial"/>
              <a:sym typeface="Arial"/>
            </a:endParaRPr>
          </a:p>
        </p:txBody>
      </p:sp>
      <p:sp>
        <p:nvSpPr>
          <p:cNvPr id="206" name="Shape 206"/>
          <p:cNvSpPr txBox="1"/>
          <p:nvPr/>
        </p:nvSpPr>
        <p:spPr>
          <a:xfrm>
            <a:off x="3443350" y="5314112"/>
            <a:ext cx="2514600" cy="93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Noto Sans Symbols"/>
              <a:buNone/>
            </a:pPr>
            <a:r>
              <a:rPr b="1" i="0" lang="en-US" sz="1100" u="none" cap="none" strike="noStrike">
                <a:solidFill>
                  <a:schemeClr val="dk1"/>
                </a:solidFill>
                <a:latin typeface="Arial"/>
                <a:ea typeface="Arial"/>
                <a:cs typeface="Arial"/>
                <a:sym typeface="Arial"/>
              </a:rPr>
              <a:t>Not qualified under this diagnosis</a:t>
            </a:r>
            <a:r>
              <a:rPr b="0" i="0" lang="en-US" sz="1100" u="none" cap="none" strike="noStrike">
                <a:solidFill>
                  <a:schemeClr val="dk1"/>
                </a:solidFill>
                <a:latin typeface="Arial"/>
                <a:ea typeface="Arial"/>
                <a:cs typeface="Arial"/>
                <a:sym typeface="Arial"/>
              </a:rPr>
              <a:t>, unless accompanied by a qualifying visual, physical, learning or reading disability as certified by a Competent Authority as above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90856"/>
            <a:ext cx="8686800" cy="1105243"/>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4000" u="none" cap="none" strike="noStrike">
                <a:solidFill>
                  <a:schemeClr val="lt1"/>
                </a:solidFill>
                <a:latin typeface="Arial"/>
                <a:ea typeface="Arial"/>
                <a:cs typeface="Arial"/>
                <a:sym typeface="Arial"/>
              </a:rPr>
              <a:t>Identifying Students with Learning and Reading Disabilities</a:t>
            </a:r>
            <a:endParaRPr b="1" i="0" sz="4000" u="none" cap="none" strike="noStrike">
              <a:solidFill>
                <a:schemeClr val="lt1"/>
              </a:solidFill>
              <a:latin typeface="Arial"/>
              <a:ea typeface="Arial"/>
              <a:cs typeface="Arial"/>
              <a:sym typeface="Arial"/>
            </a:endParaRPr>
          </a:p>
        </p:txBody>
      </p:sp>
      <p:sp>
        <p:nvSpPr>
          <p:cNvPr id="213" name="Shape 213"/>
          <p:cNvSpPr txBox="1"/>
          <p:nvPr>
            <p:ph idx="1" type="body"/>
          </p:nvPr>
        </p:nvSpPr>
        <p:spPr>
          <a:xfrm>
            <a:off x="685800" y="2174874"/>
            <a:ext cx="3810000" cy="39211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Students with severe learning or reading disabilities  that struggle to obtain information from print using standard print-based instructional materials</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Students who continue to struggle to access print despite high quality instruction and interventions</a:t>
            </a:r>
            <a:endParaRPr b="0" i="0" sz="2800" u="none" cap="none" strike="noStrike">
              <a:solidFill>
                <a:schemeClr val="dk1"/>
              </a:solidFill>
              <a:latin typeface="Arial"/>
              <a:ea typeface="Arial"/>
              <a:cs typeface="Arial"/>
              <a:sym typeface="Arial"/>
            </a:endParaRPr>
          </a:p>
        </p:txBody>
      </p:sp>
      <p:sp>
        <p:nvSpPr>
          <p:cNvPr id="214" name="Shape 214"/>
          <p:cNvSpPr txBox="1"/>
          <p:nvPr>
            <p:ph idx="2" type="body"/>
          </p:nvPr>
        </p:nvSpPr>
        <p:spPr>
          <a:xfrm>
            <a:off x="4648200" y="2174874"/>
            <a:ext cx="3810000" cy="39211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1176"/>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Students learning English as a second language who do not have a print-based disability</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Students who may be struggling because they haven’t been exposed to quality instruction</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Students who prefer books in auditory format</a:t>
            </a:r>
            <a:endParaRPr b="0" i="0" sz="2000" u="none" cap="none" strike="noStrike">
              <a:solidFill>
                <a:schemeClr val="dk1"/>
              </a:solidFill>
              <a:latin typeface="Arial"/>
              <a:ea typeface="Arial"/>
              <a:cs typeface="Arial"/>
              <a:sym typeface="Arial"/>
            </a:endParaRPr>
          </a:p>
        </p:txBody>
      </p:sp>
      <p:sp>
        <p:nvSpPr>
          <p:cNvPr id="215" name="Shape 21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216" name="Shape 216"/>
          <p:cNvSpPr txBox="1"/>
          <p:nvPr>
            <p:ph idx="1" type="body"/>
          </p:nvPr>
        </p:nvSpPr>
        <p:spPr>
          <a:xfrm>
            <a:off x="0" y="1535113"/>
            <a:ext cx="4171950" cy="639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400" u="none" cap="none" strike="noStrike">
                <a:solidFill>
                  <a:schemeClr val="dk1"/>
                </a:solidFill>
                <a:latin typeface="Arial"/>
                <a:ea typeface="Arial"/>
                <a:cs typeface="Arial"/>
                <a:sym typeface="Arial"/>
              </a:rPr>
              <a:t>Eligible</a:t>
            </a:r>
            <a:endParaRPr b="0" i="0" sz="2400" u="none" cap="none" strike="noStrike">
              <a:solidFill>
                <a:schemeClr val="dk1"/>
              </a:solidFill>
              <a:latin typeface="Arial"/>
              <a:ea typeface="Arial"/>
              <a:cs typeface="Arial"/>
              <a:sym typeface="Arial"/>
            </a:endParaRPr>
          </a:p>
        </p:txBody>
      </p:sp>
      <p:sp>
        <p:nvSpPr>
          <p:cNvPr id="217" name="Shape 217"/>
          <p:cNvSpPr txBox="1"/>
          <p:nvPr>
            <p:ph idx="2" type="body"/>
          </p:nvPr>
        </p:nvSpPr>
        <p:spPr>
          <a:xfrm>
            <a:off x="4495800" y="1535113"/>
            <a:ext cx="4648201" cy="639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400" u="none" cap="none" strike="noStrike">
                <a:solidFill>
                  <a:schemeClr val="dk1"/>
                </a:solidFill>
                <a:latin typeface="Arial"/>
                <a:ea typeface="Arial"/>
                <a:cs typeface="Arial"/>
                <a:sym typeface="Arial"/>
              </a:rPr>
              <a:t>Not Eligible</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90856"/>
            <a:ext cx="8686800" cy="11052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Students must be certified by a Competent Authority *</a:t>
            </a:r>
            <a:endParaRPr b="1" i="0" sz="3600" u="none" cap="none" strike="noStrike">
              <a:solidFill>
                <a:schemeClr val="lt1"/>
              </a:solidFill>
              <a:latin typeface="Arial"/>
              <a:ea typeface="Arial"/>
              <a:cs typeface="Arial"/>
              <a:sym typeface="Arial"/>
            </a:endParaRPr>
          </a:p>
        </p:txBody>
      </p:sp>
      <p:sp>
        <p:nvSpPr>
          <p:cNvPr id="224" name="Shape 224"/>
          <p:cNvSpPr txBox="1"/>
          <p:nvPr>
            <p:ph idx="1" type="body"/>
          </p:nvPr>
        </p:nvSpPr>
        <p:spPr>
          <a:xfrm>
            <a:off x="685800" y="2174874"/>
            <a:ext cx="3810000" cy="39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176"/>
              </a:spcBef>
              <a:spcAft>
                <a:spcPts val="0"/>
              </a:spcAft>
              <a:buClr>
                <a:schemeClr val="dk1"/>
              </a:buClr>
              <a:buSzPts val="2800"/>
              <a:buFont typeface="Arial"/>
              <a:buNone/>
            </a:pPr>
            <a:r>
              <a:rPr b="0" i="0" lang="en-US" sz="2400" u="none" cap="none" strike="noStrike">
                <a:solidFill>
                  <a:schemeClr val="dk1"/>
                </a:solidFill>
                <a:latin typeface="Arial"/>
                <a:ea typeface="Arial"/>
                <a:cs typeface="Arial"/>
                <a:sym typeface="Arial"/>
              </a:rPr>
              <a:t>*Examples: Assistive Technology Coordinator; Dyslexia or Reading Specialist; Special Education Teacher; Teacher of the Visually Impaired; Physical Therapist; Physician; Opthamologist</a:t>
            </a:r>
            <a:endParaRPr b="0" i="0" sz="2400" u="none" cap="none" strike="noStrike">
              <a:solidFill>
                <a:schemeClr val="dk1"/>
              </a:solidFill>
              <a:latin typeface="Arial"/>
              <a:ea typeface="Arial"/>
              <a:cs typeface="Arial"/>
              <a:sym typeface="Arial"/>
            </a:endParaRPr>
          </a:p>
        </p:txBody>
      </p:sp>
      <p:sp>
        <p:nvSpPr>
          <p:cNvPr id="225" name="Shape 225"/>
          <p:cNvSpPr txBox="1"/>
          <p:nvPr>
            <p:ph idx="2" type="body"/>
          </p:nvPr>
        </p:nvSpPr>
        <p:spPr>
          <a:xfrm>
            <a:off x="5014225" y="2174874"/>
            <a:ext cx="3810000" cy="39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176"/>
              </a:spcBef>
              <a:spcAft>
                <a:spcPts val="0"/>
              </a:spcAft>
              <a:buClr>
                <a:schemeClr val="dk1"/>
              </a:buClr>
              <a:buSzPts val="1100"/>
              <a:buFont typeface="Arial"/>
              <a:buNone/>
            </a:pPr>
            <a:r>
              <a:rPr b="0" i="0" lang="en-US" sz="2400" u="none" cap="none" strike="noStrike">
                <a:solidFill>
                  <a:schemeClr val="dk1"/>
                </a:solidFill>
                <a:latin typeface="Arial"/>
                <a:ea typeface="Arial"/>
                <a:cs typeface="Arial"/>
                <a:sym typeface="Arial"/>
              </a:rPr>
              <a:t>In addition, </a:t>
            </a:r>
            <a:r>
              <a:rPr b="1" i="0" lang="en-US" sz="2400" u="none" cap="none" strike="noStrike">
                <a:solidFill>
                  <a:schemeClr val="dk1"/>
                </a:solidFill>
                <a:latin typeface="Arial"/>
                <a:ea typeface="Arial"/>
                <a:cs typeface="Arial"/>
                <a:sym typeface="Arial"/>
              </a:rPr>
              <a:t>membership in Learning Ally</a:t>
            </a:r>
            <a:r>
              <a:rPr b="0" i="0" lang="en-US" sz="2400" u="none" cap="none" strike="noStrike">
                <a:solidFill>
                  <a:schemeClr val="dk1"/>
                </a:solidFill>
                <a:latin typeface="Arial"/>
                <a:ea typeface="Arial"/>
                <a:cs typeface="Arial"/>
                <a:sym typeface="Arial"/>
              </a:rPr>
              <a:t> or NLS (National Library Service) </a:t>
            </a:r>
            <a:r>
              <a:rPr b="1" i="0" lang="en-US" sz="2400" u="none" cap="none" strike="noStrike">
                <a:solidFill>
                  <a:schemeClr val="dk1"/>
                </a:solidFill>
                <a:latin typeface="Arial"/>
                <a:ea typeface="Arial"/>
                <a:cs typeface="Arial"/>
                <a:sym typeface="Arial"/>
              </a:rPr>
              <a:t>is certification of qualification for Bookshare</a:t>
            </a: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sp>
        <p:nvSpPr>
          <p:cNvPr id="226" name="Shape 22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227" name="Shape 227"/>
          <p:cNvSpPr txBox="1"/>
          <p:nvPr>
            <p:ph idx="1" type="body"/>
          </p:nvPr>
        </p:nvSpPr>
        <p:spPr>
          <a:xfrm>
            <a:off x="0" y="1535113"/>
            <a:ext cx="4172100" cy="63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142048"/>
            <a:ext cx="8686800" cy="13821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Bookshare Eligibility Post-Quiz:</a:t>
            </a:r>
            <a:br>
              <a:rPr b="1" i="0" lang="en-US" sz="3600" u="none" cap="none" strike="noStrike">
                <a:solidFill>
                  <a:schemeClr val="lt1"/>
                </a:solidFill>
                <a:latin typeface="Arial"/>
                <a:ea typeface="Arial"/>
                <a:cs typeface="Arial"/>
                <a:sym typeface="Arial"/>
              </a:rPr>
            </a:br>
            <a:r>
              <a:rPr b="1" i="0" lang="en-US" sz="3600" u="none" cap="none" strike="noStrike">
                <a:solidFill>
                  <a:schemeClr val="lt1"/>
                </a:solidFill>
                <a:latin typeface="Arial"/>
                <a:ea typeface="Arial"/>
                <a:cs typeface="Arial"/>
                <a:sym typeface="Arial"/>
              </a:rPr>
              <a:t>True or False</a:t>
            </a:r>
            <a:endParaRPr b="1" i="0" sz="3600" u="none" cap="none" strike="noStrike">
              <a:solidFill>
                <a:schemeClr val="lt1"/>
              </a:solidFill>
              <a:latin typeface="Arial"/>
              <a:ea typeface="Arial"/>
              <a:cs typeface="Arial"/>
              <a:sym typeface="Arial"/>
            </a:endParaRPr>
          </a:p>
        </p:txBody>
      </p:sp>
      <p:sp>
        <p:nvSpPr>
          <p:cNvPr id="234" name="Shape 23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235" name="Shape 235"/>
          <p:cNvSpPr txBox="1"/>
          <p:nvPr>
            <p:ph idx="1" type="body"/>
          </p:nvPr>
        </p:nvSpPr>
        <p:spPr>
          <a:xfrm>
            <a:off x="257175" y="1981200"/>
            <a:ext cx="8886900" cy="4375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In order to be eligible for Bookshare a student must have a documented print disability.  </a:t>
            </a:r>
            <a:r>
              <a:rPr b="0" i="0" lang="en-US" sz="2200" u="none" cap="none" strike="noStrike">
                <a:solidFill>
                  <a:srgbClr val="FF0000"/>
                </a:solidFill>
                <a:latin typeface="Arial"/>
                <a:ea typeface="Arial"/>
                <a:cs typeface="Arial"/>
                <a:sym typeface="Arial"/>
              </a:rPr>
              <a:t>TRUE</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Any student with a diagnosed disability qualifies for Bookshare.  </a:t>
            </a:r>
            <a:r>
              <a:rPr b="0" i="0" lang="en-US" sz="2200" u="none" cap="none" strike="noStrike">
                <a:solidFill>
                  <a:srgbClr val="FF0000"/>
                </a:solidFill>
                <a:latin typeface="Arial"/>
                <a:ea typeface="Arial"/>
                <a:cs typeface="Arial"/>
                <a:sym typeface="Arial"/>
              </a:rPr>
              <a:t>FALSE</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 student with documented ADHD who has difficulty staying focused during reading is eligible to receive Bookshare services.  </a:t>
            </a:r>
            <a:r>
              <a:rPr b="0" i="0" lang="en-US" sz="2200" u="none" cap="none" strike="noStrike">
                <a:solidFill>
                  <a:srgbClr val="FF0000"/>
                </a:solidFill>
                <a:latin typeface="Arial"/>
                <a:ea typeface="Arial"/>
                <a:cs typeface="Arial"/>
                <a:sym typeface="Arial"/>
              </a:rPr>
              <a:t>FALSE</a:t>
            </a:r>
            <a:endParaRPr b="0" i="0" sz="22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 student who prefers books in an auditory version can qualify for Bookshare.  </a:t>
            </a:r>
            <a:r>
              <a:rPr b="0" i="0" lang="en-US" sz="2200" u="none" cap="none" strike="noStrike">
                <a:solidFill>
                  <a:srgbClr val="FF0000"/>
                </a:solidFill>
                <a:latin typeface="Arial"/>
                <a:ea typeface="Arial"/>
                <a:cs typeface="Arial"/>
                <a:sym typeface="Arial"/>
              </a:rPr>
              <a:t>FALSE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1176"/>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196850" lvl="0" marL="342900" marR="0" rtl="0" algn="l">
              <a:lnSpc>
                <a:spcPct val="100000"/>
              </a:lnSpc>
              <a:spcBef>
                <a:spcPts val="1176"/>
              </a:spcBef>
              <a:spcAft>
                <a:spcPts val="0"/>
              </a:spcAft>
              <a:buClr>
                <a:schemeClr val="dk1"/>
              </a:buClr>
              <a:buSzPts val="2300"/>
              <a:buFont typeface="Arial"/>
              <a:buNone/>
            </a:pPr>
            <a:r>
              <a:t/>
            </a:r>
            <a:endParaRPr b="0" i="0" sz="2300" u="none" cap="none" strike="noStrike">
              <a:solidFill>
                <a:schemeClr val="dk1"/>
              </a:solidFill>
              <a:latin typeface="Arial"/>
              <a:ea typeface="Arial"/>
              <a:cs typeface="Arial"/>
              <a:sym typeface="Arial"/>
            </a:endParaRPr>
          </a:p>
          <a:p>
            <a:pPr indent="-196850" lvl="0" marL="342900" marR="0" rtl="0" algn="l">
              <a:lnSpc>
                <a:spcPct val="100000"/>
              </a:lnSpc>
              <a:spcBef>
                <a:spcPts val="1176"/>
              </a:spcBef>
              <a:spcAft>
                <a:spcPts val="0"/>
              </a:spcAft>
              <a:buClr>
                <a:schemeClr val="dk1"/>
              </a:buClr>
              <a:buSzPts val="2300"/>
              <a:buFont typeface="Arial"/>
              <a:buNone/>
            </a:pPr>
            <a:r>
              <a:t/>
            </a:r>
            <a:endParaRPr b="0" i="0" sz="23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400"/>
              <a:buFont typeface="Arial"/>
              <a:buNone/>
            </a:pPr>
            <a:r>
              <a:rPr b="1" i="0" lang="en-US" sz="4000" u="sng" cap="none" strike="noStrike">
                <a:solidFill>
                  <a:schemeClr val="hlink"/>
                </a:solidFill>
                <a:latin typeface="Arial"/>
                <a:ea typeface="Arial"/>
                <a:cs typeface="Arial"/>
                <a:sym typeface="Arial"/>
                <a:hlinkClick r:id="rId3"/>
              </a:rPr>
              <a:t>www.bookshare.org</a:t>
            </a:r>
            <a:endParaRPr b="1" i="0" sz="40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chemeClr val="dk1"/>
              </a:buClr>
              <a:buSzPts val="1400"/>
              <a:buFont typeface="Arial"/>
              <a:buNone/>
            </a:pPr>
            <a:r>
              <a:t/>
            </a:r>
            <a:endParaRPr b="1" i="0" sz="4000" u="none" cap="none" strike="noStrike">
              <a:solidFill>
                <a:schemeClr val="dk1"/>
              </a:solidFill>
              <a:latin typeface="Arial"/>
              <a:ea typeface="Arial"/>
              <a:cs typeface="Arial"/>
              <a:sym typeface="Arial"/>
            </a:endParaRPr>
          </a:p>
        </p:txBody>
      </p:sp>
      <p:sp>
        <p:nvSpPr>
          <p:cNvPr id="241" name="Shape 241"/>
          <p:cNvSpPr txBox="1"/>
          <p:nvPr>
            <p:ph idx="1" type="body"/>
          </p:nvPr>
        </p:nvSpPr>
        <p:spPr>
          <a:xfrm>
            <a:off x="722313" y="2138013"/>
            <a:ext cx="7772400" cy="15003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dk1"/>
              </a:buClr>
              <a:buSzPts val="1400"/>
              <a:buFont typeface="Arial"/>
              <a:buNone/>
            </a:pPr>
            <a:r>
              <a:rPr b="1" i="0" lang="en-US" sz="4000" u="none" cap="none" strike="noStrike">
                <a:solidFill>
                  <a:schemeClr val="dk1"/>
                </a:solidFill>
                <a:latin typeface="Arial"/>
                <a:ea typeface="Arial"/>
                <a:cs typeface="Arial"/>
                <a:sym typeface="Arial"/>
              </a:rPr>
              <a:t>Let’s explore the</a:t>
            </a:r>
            <a:endParaRPr b="1" i="0" sz="40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chemeClr val="dk1"/>
              </a:buClr>
              <a:buSzPts val="1400"/>
              <a:buFont typeface="Arial"/>
              <a:buNone/>
            </a:pPr>
            <a:r>
              <a:rPr b="1" i="0" lang="en-US" sz="4000" u="none" cap="none" strike="noStrike">
                <a:solidFill>
                  <a:schemeClr val="dk1"/>
                </a:solidFill>
                <a:latin typeface="Arial"/>
                <a:ea typeface="Arial"/>
                <a:cs typeface="Arial"/>
                <a:sym typeface="Arial"/>
              </a:rPr>
              <a:t>BOOKSHARE WEBSITE</a:t>
            </a:r>
            <a:endParaRPr b="0" i="0" sz="2000" u="none" cap="none" strike="noStrike">
              <a:solidFill>
                <a:schemeClr val="dk1"/>
              </a:solidFill>
              <a:latin typeface="Arial"/>
              <a:ea typeface="Arial"/>
              <a:cs typeface="Arial"/>
              <a:sym typeface="Arial"/>
            </a:endParaRPr>
          </a:p>
        </p:txBody>
      </p:sp>
      <p:sp>
        <p:nvSpPr>
          <p:cNvPr id="242" name="Shape 24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171450"/>
            <a:ext cx="8686800" cy="1105243"/>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rgbClr val="F2F2F2"/>
              </a:buClr>
              <a:buSzPts val="1400"/>
              <a:buFont typeface="Arial"/>
              <a:buNone/>
            </a:pPr>
            <a:r>
              <a:rPr b="1" i="0" lang="en-US" sz="4000" u="none" cap="none" strike="noStrike">
                <a:solidFill>
                  <a:srgbClr val="F2F2F2"/>
                </a:solidFill>
                <a:latin typeface="Arial"/>
                <a:ea typeface="Arial"/>
                <a:cs typeface="Arial"/>
                <a:sym typeface="Arial"/>
              </a:rPr>
              <a:t>Connect with Bookshare</a:t>
            </a:r>
            <a:endParaRPr b="1" i="0" sz="4000" u="none" cap="none" strike="noStrike">
              <a:solidFill>
                <a:srgbClr val="F2F2F2"/>
              </a:solidFill>
              <a:latin typeface="Arial"/>
              <a:ea typeface="Arial"/>
              <a:cs typeface="Arial"/>
              <a:sym typeface="Arial"/>
            </a:endParaRPr>
          </a:p>
        </p:txBody>
      </p:sp>
      <p:sp>
        <p:nvSpPr>
          <p:cNvPr id="249" name="Shape 249"/>
          <p:cNvSpPr txBox="1"/>
          <p:nvPr>
            <p:ph idx="1" type="body"/>
          </p:nvPr>
        </p:nvSpPr>
        <p:spPr>
          <a:xfrm>
            <a:off x="685800" y="1524000"/>
            <a:ext cx="77724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Visit - </a:t>
            </a:r>
            <a:r>
              <a:rPr b="0" i="0" lang="en-US" sz="2400" u="sng" cap="none" strike="noStrike">
                <a:solidFill>
                  <a:schemeClr val="hlink"/>
                </a:solidFill>
                <a:latin typeface="Arial"/>
                <a:ea typeface="Arial"/>
                <a:cs typeface="Arial"/>
                <a:sym typeface="Arial"/>
                <a:hlinkClick r:id="rId3"/>
              </a:rPr>
              <a:t>https://www.bookshare.org/cms/get-involved</a:t>
            </a:r>
            <a:endParaRPr b="0" i="0" sz="2400" u="none" cap="none" strike="noStrike">
              <a:solidFill>
                <a:srgbClr val="FF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Sign-up for our Newsletter (My Bookshare → My Account → Preferences)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Read our blog</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Follow us on social media: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0" name="Shape 25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251" name="Shape 251"/>
          <p:cNvSpPr/>
          <p:nvPr/>
        </p:nvSpPr>
        <p:spPr>
          <a:xfrm>
            <a:off x="3556126" y="3982800"/>
            <a:ext cx="4269900" cy="36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http://www.facebook.com/bookshare</a:t>
            </a:r>
            <a:endParaRPr b="0" i="0" sz="1400" u="none" cap="none" strike="noStrike">
              <a:solidFill>
                <a:srgbClr val="000000"/>
              </a:solidFill>
              <a:latin typeface="Arial"/>
              <a:ea typeface="Arial"/>
              <a:cs typeface="Arial"/>
              <a:sym typeface="Arial"/>
            </a:endParaRPr>
          </a:p>
        </p:txBody>
      </p:sp>
      <p:sp>
        <p:nvSpPr>
          <p:cNvPr id="252" name="Shape 252"/>
          <p:cNvSpPr/>
          <p:nvPr/>
        </p:nvSpPr>
        <p:spPr>
          <a:xfrm>
            <a:off x="3590989" y="4514526"/>
            <a:ext cx="2990850" cy="36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http://twitter.com/bookshare</a:t>
            </a:r>
            <a:endParaRPr b="0" i="0" sz="1400" u="none" cap="none" strike="noStrike">
              <a:solidFill>
                <a:srgbClr val="000000"/>
              </a:solidFill>
              <a:latin typeface="Arial"/>
              <a:ea typeface="Arial"/>
              <a:cs typeface="Arial"/>
              <a:sym typeface="Arial"/>
            </a:endParaRPr>
          </a:p>
        </p:txBody>
      </p:sp>
      <p:pic>
        <p:nvPicPr>
          <p:cNvPr descr="facebook logo" id="253" name="Shape 253"/>
          <p:cNvPicPr preferRelativeResize="0"/>
          <p:nvPr/>
        </p:nvPicPr>
        <p:blipFill rotWithShape="1">
          <a:blip r:embed="rId4">
            <a:alphaModFix/>
          </a:blip>
          <a:srcRect b="0" l="0" r="0" t="0"/>
          <a:stretch/>
        </p:blipFill>
        <p:spPr>
          <a:xfrm>
            <a:off x="2098274" y="3948861"/>
            <a:ext cx="1219200" cy="458788"/>
          </a:xfrm>
          <a:prstGeom prst="rect">
            <a:avLst/>
          </a:prstGeom>
          <a:noFill/>
          <a:ln>
            <a:noFill/>
          </a:ln>
        </p:spPr>
      </p:pic>
      <p:pic>
        <p:nvPicPr>
          <p:cNvPr descr="twitter logo" id="254" name="Shape 254">
            <a:hlinkClick r:id="rId5"/>
          </p:cNvPr>
          <p:cNvPicPr preferRelativeResize="0"/>
          <p:nvPr/>
        </p:nvPicPr>
        <p:blipFill rotWithShape="1">
          <a:blip r:embed="rId6">
            <a:alphaModFix/>
          </a:blip>
          <a:srcRect b="0" l="0" r="0" t="0"/>
          <a:stretch/>
        </p:blipFill>
        <p:spPr>
          <a:xfrm>
            <a:off x="2114614" y="4496807"/>
            <a:ext cx="1219200" cy="446088"/>
          </a:xfrm>
          <a:prstGeom prst="rect">
            <a:avLst/>
          </a:prstGeom>
          <a:noFill/>
          <a:ln>
            <a:noFill/>
          </a:ln>
        </p:spPr>
      </p:pic>
      <p:sp>
        <p:nvSpPr>
          <p:cNvPr id="255" name="Shape 255"/>
          <p:cNvSpPr txBox="1"/>
          <p:nvPr/>
        </p:nvSpPr>
        <p:spPr>
          <a:xfrm rot="-721216">
            <a:off x="498414" y="4647239"/>
            <a:ext cx="1463862"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162384"/>
                </a:solidFill>
                <a:latin typeface="Georgia"/>
                <a:ea typeface="Georgia"/>
                <a:cs typeface="Georgia"/>
                <a:sym typeface="Georgia"/>
              </a:rPr>
              <a:t>Stay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162384"/>
                </a:solidFill>
                <a:latin typeface="Georgia"/>
                <a:ea typeface="Georgia"/>
                <a:cs typeface="Georgia"/>
                <a:sym typeface="Georgia"/>
              </a:rPr>
              <a:t>Contected!</a:t>
            </a:r>
            <a:endParaRPr b="0" i="0" sz="1400" u="none" cap="none" strike="noStrike">
              <a:solidFill>
                <a:srgbClr val="000000"/>
              </a:solidFill>
              <a:latin typeface="Arial"/>
              <a:ea typeface="Arial"/>
              <a:cs typeface="Arial"/>
              <a:sym typeface="Arial"/>
            </a:endParaRPr>
          </a:p>
        </p:txBody>
      </p:sp>
      <p:pic>
        <p:nvPicPr>
          <p:cNvPr descr="Pinterest logo" id="256" name="Shape 256"/>
          <p:cNvPicPr preferRelativeResize="0"/>
          <p:nvPr/>
        </p:nvPicPr>
        <p:blipFill rotWithShape="1">
          <a:blip r:embed="rId7">
            <a:alphaModFix/>
          </a:blip>
          <a:srcRect b="0" l="0" r="0" t="0"/>
          <a:stretch/>
        </p:blipFill>
        <p:spPr>
          <a:xfrm>
            <a:off x="2061510" y="5750927"/>
            <a:ext cx="861231" cy="861231"/>
          </a:xfrm>
          <a:prstGeom prst="rect">
            <a:avLst/>
          </a:prstGeom>
          <a:noFill/>
          <a:ln>
            <a:noFill/>
          </a:ln>
        </p:spPr>
      </p:pic>
      <p:pic>
        <p:nvPicPr>
          <p:cNvPr descr="You tube logo" id="257" name="Shape 257"/>
          <p:cNvPicPr preferRelativeResize="0"/>
          <p:nvPr/>
        </p:nvPicPr>
        <p:blipFill rotWithShape="1">
          <a:blip r:embed="rId8">
            <a:alphaModFix/>
          </a:blip>
          <a:srcRect b="0" l="0" r="0" t="0"/>
          <a:stretch/>
        </p:blipFill>
        <p:spPr>
          <a:xfrm>
            <a:off x="2136507" y="5005315"/>
            <a:ext cx="820565" cy="820565"/>
          </a:xfrm>
          <a:prstGeom prst="rect">
            <a:avLst/>
          </a:prstGeom>
          <a:noFill/>
          <a:ln>
            <a:noFill/>
          </a:ln>
        </p:spPr>
      </p:pic>
      <p:sp>
        <p:nvSpPr>
          <p:cNvPr id="258" name="Shape 258"/>
          <p:cNvSpPr/>
          <p:nvPr/>
        </p:nvSpPr>
        <p:spPr>
          <a:xfrm>
            <a:off x="3556125" y="5080325"/>
            <a:ext cx="5107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https://www.youtube.com/user/BookshareTeam</a:t>
            </a:r>
            <a:endParaRPr b="0" i="0" sz="1400" u="none" cap="none" strike="noStrike">
              <a:solidFill>
                <a:srgbClr val="000000"/>
              </a:solidFill>
              <a:latin typeface="Arial"/>
              <a:ea typeface="Arial"/>
              <a:cs typeface="Arial"/>
              <a:sym typeface="Arial"/>
            </a:endParaRPr>
          </a:p>
        </p:txBody>
      </p:sp>
      <p:sp>
        <p:nvSpPr>
          <p:cNvPr id="259" name="Shape 259"/>
          <p:cNvSpPr/>
          <p:nvPr/>
        </p:nvSpPr>
        <p:spPr>
          <a:xfrm>
            <a:off x="3590989" y="5951297"/>
            <a:ext cx="401911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https://www.pinterest.com/bookshare/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685800" y="298622"/>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Contact Information</a:t>
            </a:r>
            <a:endParaRPr b="1" i="0" sz="3600" u="none" cap="none" strike="noStrike">
              <a:solidFill>
                <a:schemeClr val="lt1"/>
              </a:solidFill>
              <a:latin typeface="Arial"/>
              <a:ea typeface="Arial"/>
              <a:cs typeface="Arial"/>
              <a:sym typeface="Arial"/>
            </a:endParaRPr>
          </a:p>
        </p:txBody>
      </p:sp>
      <p:sp>
        <p:nvSpPr>
          <p:cNvPr id="266" name="Shape 266"/>
          <p:cNvSpPr txBox="1"/>
          <p:nvPr>
            <p:ph idx="1" type="body"/>
          </p:nvPr>
        </p:nvSpPr>
        <p:spPr>
          <a:xfrm>
            <a:off x="685800" y="1788308"/>
            <a:ext cx="7772400" cy="457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176"/>
              </a:spcBef>
              <a:spcAft>
                <a:spcPts val="0"/>
              </a:spcAft>
              <a:buClr>
                <a:schemeClr val="dk1"/>
              </a:buClr>
              <a:buSzPts val="24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rPr b="0" i="0" lang="en-US" sz="3000" u="none" cap="none" strike="noStrike">
                <a:solidFill>
                  <a:schemeClr val="dk1"/>
                </a:solidFill>
                <a:latin typeface="Arial"/>
                <a:ea typeface="Arial"/>
                <a:cs typeface="Arial"/>
                <a:sym typeface="Arial"/>
              </a:rPr>
              <a:t>Amy Ratajczak, MA, CCC/SLP, ATP</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rPr b="0" i="0" lang="en-US" sz="2400" u="sng" cap="none" strike="noStrike">
                <a:solidFill>
                  <a:schemeClr val="hlink"/>
                </a:solidFill>
                <a:latin typeface="Arial"/>
                <a:ea typeface="Arial"/>
                <a:cs typeface="Arial"/>
                <a:sym typeface="Arial"/>
                <a:hlinkClick r:id="rId3"/>
              </a:rPr>
              <a:t>amyr@benetech.org</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(716) 903-3032</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Western New York Outreach Coordinator for Bookshare, a division of Benetech’s Global Literacy Department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rPr b="0" i="1" lang="en-US" sz="2000" u="none" cap="none" strike="noStrike">
                <a:solidFill>
                  <a:schemeClr val="dk1"/>
                </a:solidFill>
                <a:latin typeface="Arial"/>
                <a:ea typeface="Arial"/>
                <a:cs typeface="Arial"/>
                <a:sym typeface="Arial"/>
              </a:rPr>
              <a:t>supported by the Peter and Elizabeth C. Tower Foundation</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176"/>
              </a:spcBef>
              <a:spcAft>
                <a:spcPts val="0"/>
              </a:spcAft>
              <a:buClr>
                <a:schemeClr val="dk1"/>
              </a:buClr>
              <a:buSzPts val="2400"/>
              <a:buFont typeface="Arial"/>
              <a:buNone/>
            </a:pPr>
            <a:r>
              <a:t/>
            </a:r>
            <a:endParaRPr b="0" i="0" sz="3200" u="none" cap="none" strike="noStrike">
              <a:solidFill>
                <a:schemeClr val="dk1"/>
              </a:solidFill>
              <a:latin typeface="Arial"/>
              <a:ea typeface="Arial"/>
              <a:cs typeface="Arial"/>
              <a:sym typeface="Arial"/>
            </a:endParaRPr>
          </a:p>
        </p:txBody>
      </p:sp>
      <p:sp>
        <p:nvSpPr>
          <p:cNvPr id="267" name="Shape 26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104" name="Shape 104"/>
          <p:cNvSpPr txBox="1"/>
          <p:nvPr>
            <p:ph idx="1" type="body"/>
          </p:nvPr>
        </p:nvSpPr>
        <p:spPr>
          <a:xfrm>
            <a:off x="266700" y="1714500"/>
            <a:ext cx="8229600" cy="3726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Understand Bookshare, its eligibility criteria and membership options</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Explore free and low cost assistive technology to access Bookshare materials</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15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Search and request books from the Bookshare online library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176"/>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1176"/>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1176"/>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
        <p:nvSpPr>
          <p:cNvPr id="105" name="Shape 105"/>
          <p:cNvSpPr txBox="1"/>
          <p:nvPr>
            <p:ph idx="4294967295" type="title"/>
          </p:nvPr>
        </p:nvSpPr>
        <p:spPr>
          <a:xfrm>
            <a:off x="723900" y="152400"/>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Workshop Outcomes</a:t>
            </a:r>
            <a:endParaRPr b="1" i="0" sz="4000" u="none" cap="none" strike="noStrike">
              <a:solidFill>
                <a:schemeClr val="dk1"/>
              </a:solidFill>
              <a:latin typeface="Arial"/>
              <a:ea typeface="Arial"/>
              <a:cs typeface="Arial"/>
              <a:sym typeface="Arial"/>
            </a:endParaRPr>
          </a:p>
        </p:txBody>
      </p:sp>
      <p:sp>
        <p:nvSpPr>
          <p:cNvPr id="106" name="Shape 106"/>
          <p:cNvSpPr/>
          <p:nvPr/>
        </p:nvSpPr>
        <p:spPr>
          <a:xfrm>
            <a:off x="533400" y="5638800"/>
            <a:ext cx="81534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Bookshare is a project of Benetech - </a:t>
            </a:r>
            <a:r>
              <a:rPr b="0" i="0" lang="en-US" sz="1200" u="sng" cap="none" strike="noStrike">
                <a:solidFill>
                  <a:schemeClr val="hlink"/>
                </a:solidFill>
                <a:latin typeface="Arial"/>
                <a:ea typeface="Arial"/>
                <a:cs typeface="Arial"/>
                <a:sym typeface="Arial"/>
                <a:hlinkClick r:id="rId3"/>
              </a:rPr>
              <a:t>www.benetech.org</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Benetech’s nonprofit motto:</a:t>
            </a:r>
            <a:r>
              <a:rPr b="1" i="1" lang="en-US" sz="1200" u="none" cap="none" strike="noStrike">
                <a:solidFill>
                  <a:schemeClr val="dk1"/>
                </a:solidFill>
                <a:latin typeface="Arial"/>
                <a:ea typeface="Arial"/>
                <a:cs typeface="Arial"/>
                <a:sym typeface="Arial"/>
              </a:rPr>
              <a:t> Technology Serving Humanity</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descr="blue-thanks" id="272" name="Shape 272"/>
          <p:cNvPicPr preferRelativeResize="0"/>
          <p:nvPr>
            <p:ph idx="2" type="pic"/>
          </p:nvPr>
        </p:nvPicPr>
        <p:blipFill rotWithShape="1">
          <a:blip r:embed="rId3">
            <a:alphaModFix/>
          </a:blip>
          <a:srcRect b="0" l="0" r="0" t="0"/>
          <a:stretch/>
        </p:blipFill>
        <p:spPr>
          <a:xfrm>
            <a:off x="0" y="388307"/>
            <a:ext cx="9144000" cy="6858000"/>
          </a:xfrm>
          <a:prstGeom prst="rect">
            <a:avLst/>
          </a:prstGeom>
          <a:noFill/>
          <a:ln>
            <a:noFill/>
          </a:ln>
        </p:spPr>
      </p:pic>
      <p:sp>
        <p:nvSpPr>
          <p:cNvPr id="273" name="Shape 273"/>
          <p:cNvSpPr txBox="1"/>
          <p:nvPr>
            <p:ph type="ctrTitle"/>
          </p:nvPr>
        </p:nvSpPr>
        <p:spPr>
          <a:xfrm>
            <a:off x="4196936" y="2008725"/>
            <a:ext cx="3757456" cy="1470025"/>
          </a:xfrm>
          <a:prstGeom prst="rect">
            <a:avLst/>
          </a:prstGeom>
          <a:noFill/>
          <a:ln>
            <a:noFill/>
          </a:ln>
        </p:spPr>
        <p:txBody>
          <a:bodyPr anchorCtr="0" anchor="b" bIns="45700" lIns="91425" spcFirstLastPara="1" rIns="91425" wrap="square" tIns="45700">
            <a:noAutofit/>
          </a:bodyPr>
          <a:lstStyle/>
          <a:p>
            <a:pPr indent="0" lvl="0" marL="0" marR="0" rtl="0" algn="ctr">
              <a:lnSpc>
                <a:spcPct val="75000"/>
              </a:lnSpc>
              <a:spcBef>
                <a:spcPts val="0"/>
              </a:spcBef>
              <a:spcAft>
                <a:spcPts val="0"/>
              </a:spcAft>
              <a:buClr>
                <a:schemeClr val="dk2"/>
              </a:buClr>
              <a:buSzPts val="1400"/>
              <a:buFont typeface="Arial"/>
              <a:buNone/>
            </a:pPr>
            <a:r>
              <a:rPr b="1" i="0" lang="en-US" sz="4800" u="none" cap="none" strike="noStrike">
                <a:solidFill>
                  <a:schemeClr val="dk2"/>
                </a:solidFill>
                <a:latin typeface="Arial"/>
                <a:ea typeface="Arial"/>
                <a:cs typeface="Arial"/>
                <a:sym typeface="Arial"/>
              </a:rPr>
              <a:t>Thank you.</a:t>
            </a:r>
            <a:endParaRPr b="1" i="0" sz="4800" u="none" cap="none" strike="noStrike">
              <a:solidFill>
                <a:schemeClr val="dk2"/>
              </a:solidFill>
              <a:latin typeface="Arial"/>
              <a:ea typeface="Arial"/>
              <a:cs typeface="Arial"/>
              <a:sym typeface="Arial"/>
            </a:endParaRPr>
          </a:p>
        </p:txBody>
      </p:sp>
      <p:pic>
        <p:nvPicPr>
          <p:cNvPr descr="Bookshare Logo" id="274" name="Shape 274"/>
          <p:cNvPicPr preferRelativeResize="0"/>
          <p:nvPr/>
        </p:nvPicPr>
        <p:blipFill rotWithShape="1">
          <a:blip r:embed="rId4">
            <a:alphaModFix/>
          </a:blip>
          <a:srcRect b="0" l="0" r="0" t="0"/>
          <a:stretch/>
        </p:blipFill>
        <p:spPr>
          <a:xfrm>
            <a:off x="5110910" y="4259881"/>
            <a:ext cx="1929508" cy="324040"/>
          </a:xfrm>
          <a:prstGeom prst="rect">
            <a:avLst/>
          </a:prstGeom>
          <a:noFill/>
          <a:ln>
            <a:noFill/>
          </a:ln>
        </p:spPr>
      </p:pic>
      <p:sp>
        <p:nvSpPr>
          <p:cNvPr descr="Background" id="275" name="Shape 275"/>
          <p:cNvSpPr/>
          <p:nvPr/>
        </p:nvSpPr>
        <p:spPr>
          <a:xfrm>
            <a:off x="0" y="0"/>
            <a:ext cx="9144000" cy="142048"/>
          </a:xfrm>
          <a:prstGeom prst="rect">
            <a:avLst/>
          </a:prstGeom>
          <a:solidFill>
            <a:srgbClr val="F37E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6" name="Shape 27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113" name="Shape 113"/>
          <p:cNvSpPr txBox="1"/>
          <p:nvPr>
            <p:ph idx="4294967295" type="title"/>
          </p:nvPr>
        </p:nvSpPr>
        <p:spPr>
          <a:xfrm>
            <a:off x="564630" y="328535"/>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What is Bookshare</a:t>
            </a:r>
            <a:r>
              <a:rPr b="1" i="0" lang="en-US" sz="4000" u="none" cap="none" strike="noStrike">
                <a:solidFill>
                  <a:schemeClr val="lt1"/>
                </a:solidFill>
                <a:latin typeface="Arial"/>
                <a:ea typeface="Arial"/>
                <a:cs typeface="Arial"/>
                <a:sym typeface="Arial"/>
              </a:rPr>
              <a:t>®</a:t>
            </a:r>
            <a:r>
              <a:rPr b="1" i="0" lang="en-US" sz="3600" u="none" cap="none" strike="noStrike">
                <a:solidFill>
                  <a:schemeClr val="lt1"/>
                </a:solidFill>
                <a:latin typeface="Arial"/>
                <a:ea typeface="Arial"/>
                <a:cs typeface="Arial"/>
                <a:sym typeface="Arial"/>
              </a:rPr>
              <a:t>?</a:t>
            </a:r>
            <a:endParaRPr b="1" i="0" sz="4000" u="none" cap="none" strike="noStrike">
              <a:solidFill>
                <a:schemeClr val="dk1"/>
              </a:solidFill>
              <a:latin typeface="Arial"/>
              <a:ea typeface="Arial"/>
              <a:cs typeface="Arial"/>
              <a:sym typeface="Arial"/>
            </a:endParaRPr>
          </a:p>
        </p:txBody>
      </p:sp>
      <p:sp>
        <p:nvSpPr>
          <p:cNvPr id="114" name="Shape 114"/>
          <p:cNvSpPr txBox="1"/>
          <p:nvPr>
            <p:ph idx="1" type="body"/>
          </p:nvPr>
        </p:nvSpPr>
        <p:spPr>
          <a:xfrm>
            <a:off x="533400" y="1695934"/>
            <a:ext cx="7772400" cy="464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1176"/>
              </a:spcBef>
              <a:spcAft>
                <a:spcPts val="0"/>
              </a:spcAft>
              <a:buClr>
                <a:schemeClr val="lt2"/>
              </a:buClr>
              <a:buSzPts val="2400"/>
              <a:buFont typeface="Arial"/>
              <a:buChar char="•"/>
            </a:pPr>
            <a:r>
              <a:rPr b="0" i="0" lang="en-US" sz="2400" u="none" cap="none" strike="noStrike">
                <a:solidFill>
                  <a:schemeClr val="dk1"/>
                </a:solidFill>
                <a:latin typeface="Arial"/>
                <a:ea typeface="Arial"/>
                <a:cs typeface="Arial"/>
                <a:sym typeface="Arial"/>
              </a:rPr>
              <a:t>Bookshare launched in 2002 to make reading accessible to people with print disabilities</a:t>
            </a:r>
            <a:endParaRPr b="0" i="0" sz="2400" u="none" cap="none" strike="noStrike">
              <a:solidFill>
                <a:schemeClr val="dk1"/>
              </a:solidFill>
              <a:latin typeface="Arial"/>
              <a:ea typeface="Arial"/>
              <a:cs typeface="Arial"/>
              <a:sym typeface="Arial"/>
            </a:endParaRPr>
          </a:p>
          <a:p>
            <a:pPr indent="-342900" lvl="0" marL="342900" marR="0" rtl="0" algn="l">
              <a:lnSpc>
                <a:spcPct val="90000"/>
              </a:lnSpc>
              <a:spcBef>
                <a:spcPts val="1176"/>
              </a:spcBef>
              <a:spcAft>
                <a:spcPts val="0"/>
              </a:spcAft>
              <a:buClr>
                <a:schemeClr val="lt2"/>
              </a:buClr>
              <a:buSzPts val="2400"/>
              <a:buFont typeface="Arial"/>
              <a:buChar char="•"/>
            </a:pPr>
            <a:r>
              <a:rPr b="0" i="0" lang="en-US" sz="2400" u="none" cap="none" strike="noStrike">
                <a:solidFill>
                  <a:schemeClr val="dk1"/>
                </a:solidFill>
                <a:latin typeface="Arial"/>
                <a:ea typeface="Arial"/>
                <a:cs typeface="Arial"/>
                <a:sym typeface="Arial"/>
              </a:rPr>
              <a:t>Received 5-year OSEP awards in 2007, 2012, 2017</a:t>
            </a:r>
            <a:endParaRPr b="0" i="0" sz="2400" u="none" cap="none" strike="noStrike">
              <a:solidFill>
                <a:schemeClr val="dk1"/>
              </a:solidFill>
              <a:latin typeface="Arial"/>
              <a:ea typeface="Arial"/>
              <a:cs typeface="Arial"/>
              <a:sym typeface="Arial"/>
            </a:endParaRPr>
          </a:p>
          <a:p>
            <a:pPr indent="-342900" lvl="0" marL="342900" marR="0" rtl="0" algn="l">
              <a:lnSpc>
                <a:spcPct val="90000"/>
              </a:lnSpc>
              <a:spcBef>
                <a:spcPts val="1176"/>
              </a:spcBef>
              <a:spcAft>
                <a:spcPts val="0"/>
              </a:spcAft>
              <a:buClr>
                <a:schemeClr val="lt2"/>
              </a:buClr>
              <a:buSzPts val="2400"/>
              <a:buFont typeface="Arial"/>
              <a:buChar char="•"/>
            </a:pPr>
            <a:r>
              <a:rPr b="0" i="0" lang="en-US" sz="2400" u="none" cap="none" strike="noStrike">
                <a:solidFill>
                  <a:schemeClr val="dk1"/>
                </a:solidFill>
                <a:latin typeface="Arial"/>
                <a:ea typeface="Arial"/>
                <a:cs typeface="Arial"/>
                <a:sym typeface="Arial"/>
              </a:rPr>
              <a:t>Introduced “Born Accessible” and “Buy Accessible” guidelines in 2015; “Build Accessible” and “Accessible Classroom” guidelines in 2016</a:t>
            </a:r>
            <a:endParaRPr b="0" i="0" sz="2400" u="none" cap="none" strike="noStrike">
              <a:solidFill>
                <a:schemeClr val="dk1"/>
              </a:solidFill>
              <a:latin typeface="Arial"/>
              <a:ea typeface="Arial"/>
              <a:cs typeface="Arial"/>
              <a:sym typeface="Arial"/>
            </a:endParaRPr>
          </a:p>
          <a:p>
            <a:pPr indent="-342900" lvl="0" marL="342900" marR="0" rtl="0" algn="l">
              <a:lnSpc>
                <a:spcPct val="9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World wide organizational, individual and student memberships</a:t>
            </a:r>
            <a:endParaRPr b="0" i="0" sz="2400" u="none" cap="none" strike="noStrike">
              <a:solidFill>
                <a:schemeClr val="dk1"/>
              </a:solidFill>
              <a:latin typeface="Arial"/>
              <a:ea typeface="Arial"/>
              <a:cs typeface="Arial"/>
              <a:sym typeface="Arial"/>
            </a:endParaRPr>
          </a:p>
          <a:p>
            <a:pPr indent="-342900" lvl="0" marL="342900" marR="0" rtl="0" algn="l">
              <a:lnSpc>
                <a:spcPct val="9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More than 627,900 titles, ~1000 added each month</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23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3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121" name="Shape 121"/>
          <p:cNvSpPr txBox="1"/>
          <p:nvPr>
            <p:ph idx="4294967295" type="title"/>
          </p:nvPr>
        </p:nvSpPr>
        <p:spPr>
          <a:xfrm>
            <a:off x="609600" y="304800"/>
            <a:ext cx="77724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What Bookshare Offers</a:t>
            </a:r>
            <a:endParaRPr b="1" i="0" sz="4000" u="none" cap="none" strike="noStrike">
              <a:solidFill>
                <a:schemeClr val="dk1"/>
              </a:solidFill>
              <a:latin typeface="Arial"/>
              <a:ea typeface="Arial"/>
              <a:cs typeface="Arial"/>
              <a:sym typeface="Arial"/>
            </a:endParaRPr>
          </a:p>
        </p:txBody>
      </p:sp>
      <p:sp>
        <p:nvSpPr>
          <p:cNvPr id="122" name="Shape 122"/>
          <p:cNvSpPr txBox="1"/>
          <p:nvPr>
            <p:ph idx="1" type="body"/>
          </p:nvPr>
        </p:nvSpPr>
        <p:spPr>
          <a:xfrm>
            <a:off x="200025" y="2004650"/>
            <a:ext cx="4829100" cy="4716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Digital books for individuals with print disabilities </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89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24/7 access to books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89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FREE memberships for </a:t>
            </a:r>
            <a:r>
              <a:rPr b="0" i="1" lang="en-US" sz="2400" u="none" cap="none" strike="noStrike">
                <a:solidFill>
                  <a:schemeClr val="dk1"/>
                </a:solidFill>
                <a:latin typeface="Arial"/>
                <a:ea typeface="Arial"/>
                <a:cs typeface="Arial"/>
                <a:sym typeface="Arial"/>
              </a:rPr>
              <a:t>qualified</a:t>
            </a:r>
            <a:r>
              <a:rPr b="0" i="0" lang="en-US" sz="2400" u="none" cap="none" strike="noStrike">
                <a:solidFill>
                  <a:schemeClr val="dk1"/>
                </a:solidFill>
                <a:latin typeface="Arial"/>
                <a:ea typeface="Arial"/>
                <a:cs typeface="Arial"/>
                <a:sym typeface="Arial"/>
              </a:rPr>
              <a:t> U.S. students through OSEP award.</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89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FREE assistive technology software for members</a:t>
            </a:r>
            <a:endParaRPr b="0" i="0" sz="1400" u="none" cap="none" strike="noStrike">
              <a:solidFill>
                <a:srgbClr val="000000"/>
              </a:solidFill>
              <a:latin typeface="Arial"/>
              <a:ea typeface="Arial"/>
              <a:cs typeface="Arial"/>
              <a:sym typeface="Arial"/>
            </a:endParaRPr>
          </a:p>
        </p:txBody>
      </p:sp>
      <p:grpSp>
        <p:nvGrpSpPr>
          <p:cNvPr descr="This is a screen shot of a young girl at her desktop computer with a contented grin on her face." id="123" name="Shape 123"/>
          <p:cNvGrpSpPr/>
          <p:nvPr/>
        </p:nvGrpSpPr>
        <p:grpSpPr>
          <a:xfrm>
            <a:off x="5181600" y="1905000"/>
            <a:ext cx="3200400" cy="3200400"/>
            <a:chOff x="3120" y="1200"/>
            <a:chExt cx="2016" cy="2016"/>
          </a:xfrm>
        </p:grpSpPr>
        <p:pic>
          <p:nvPicPr>
            <p:cNvPr descr="Young student smiling and working on a computer." id="124" name="Shape 124" title="Young student smiling and working on a computer."/>
            <p:cNvPicPr preferRelativeResize="0"/>
            <p:nvPr/>
          </p:nvPicPr>
          <p:blipFill rotWithShape="1">
            <a:blip r:embed="rId3">
              <a:alphaModFix/>
            </a:blip>
            <a:srcRect b="0" l="0" r="0" t="0"/>
            <a:stretch/>
          </p:blipFill>
          <p:spPr>
            <a:xfrm>
              <a:off x="3120" y="1200"/>
              <a:ext cx="2016" cy="2016"/>
            </a:xfrm>
            <a:prstGeom prst="rect">
              <a:avLst/>
            </a:prstGeom>
            <a:noFill/>
            <a:ln cap="flat" cmpd="sng" w="57150">
              <a:solidFill>
                <a:srgbClr val="F37E21"/>
              </a:solidFill>
              <a:prstDash val="solid"/>
              <a:miter lim="8000"/>
              <a:headEnd len="sm" w="sm" type="none"/>
              <a:tailEnd len="sm" w="sm" type="none"/>
            </a:ln>
          </p:spPr>
        </p:pic>
        <p:sp>
          <p:nvSpPr>
            <p:cNvPr id="125" name="Shape 125"/>
            <p:cNvSpPr/>
            <p:nvPr/>
          </p:nvSpPr>
          <p:spPr>
            <a:xfrm>
              <a:off x="3120" y="1200"/>
              <a:ext cx="2016" cy="2016"/>
            </a:xfrm>
            <a:prstGeom prst="rect">
              <a:avLst/>
            </a:prstGeom>
            <a:noFill/>
            <a:ln cap="flat" cmpd="sng" w="38100">
              <a:solidFill>
                <a:srgbClr val="F37E2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Here is a picture of Bookshare member, Ashley Seymour in her cap and gown on graduation day. " id="131" name="Shape 131"/>
          <p:cNvPicPr preferRelativeResize="0"/>
          <p:nvPr/>
        </p:nvPicPr>
        <p:blipFill rotWithShape="1">
          <a:blip r:embed="rId3">
            <a:alphaModFix/>
          </a:blip>
          <a:srcRect b="0" l="0" r="0" t="0"/>
          <a:stretch/>
        </p:blipFill>
        <p:spPr>
          <a:xfrm>
            <a:off x="6400800" y="1676400"/>
            <a:ext cx="1963738" cy="2209800"/>
          </a:xfrm>
          <a:prstGeom prst="rect">
            <a:avLst/>
          </a:prstGeom>
          <a:noFill/>
          <a:ln cap="flat" cmpd="sng" w="57150">
            <a:solidFill>
              <a:schemeClr val="accent2"/>
            </a:solidFill>
            <a:prstDash val="solid"/>
            <a:miter lim="8000"/>
            <a:headEnd len="sm" w="sm" type="none"/>
            <a:tailEnd len="sm" w="sm" type="none"/>
          </a:ln>
        </p:spPr>
      </p:pic>
      <p:sp>
        <p:nvSpPr>
          <p:cNvPr id="132" name="Shape 13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chemeClr val="dk2"/>
                </a:solidFill>
                <a:latin typeface="Arial"/>
                <a:ea typeface="Arial"/>
                <a:cs typeface="Arial"/>
                <a:sym typeface="Arial"/>
              </a:rPr>
              <a:t>‹#›</a:t>
            </a:fld>
            <a:endParaRPr b="0" i="0" sz="1050" u="none" cap="none" strike="noStrike">
              <a:solidFill>
                <a:schemeClr val="dk2"/>
              </a:solidFill>
              <a:latin typeface="Arial"/>
              <a:ea typeface="Arial"/>
              <a:cs typeface="Arial"/>
              <a:sym typeface="Arial"/>
            </a:endParaRPr>
          </a:p>
        </p:txBody>
      </p:sp>
      <p:sp>
        <p:nvSpPr>
          <p:cNvPr id="133" name="Shape 133"/>
          <p:cNvSpPr txBox="1"/>
          <p:nvPr>
            <p:ph idx="4294967295" type="title"/>
          </p:nvPr>
        </p:nvSpPr>
        <p:spPr>
          <a:xfrm>
            <a:off x="457200" y="647700"/>
            <a:ext cx="82296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chemeClr val="lt1"/>
                </a:solidFill>
                <a:latin typeface="Arial"/>
                <a:ea typeface="Arial"/>
                <a:cs typeface="Arial"/>
                <a:sym typeface="Arial"/>
              </a:rPr>
              <a:t>How Does Bookshare Help?</a:t>
            </a:r>
            <a:br>
              <a:rPr b="1" i="0" lang="en-US" sz="3600" u="none" cap="none" strike="noStrike">
                <a:solidFill>
                  <a:schemeClr val="dk1"/>
                </a:solidFill>
                <a:latin typeface="Arial"/>
                <a:ea typeface="Arial"/>
                <a:cs typeface="Arial"/>
                <a:sym typeface="Arial"/>
              </a:rPr>
            </a:br>
            <a:endParaRPr b="1" i="0" sz="3600" u="none" cap="none" strike="noStrike">
              <a:solidFill>
                <a:schemeClr val="dk1"/>
              </a:solidFill>
              <a:latin typeface="Arial"/>
              <a:ea typeface="Arial"/>
              <a:cs typeface="Arial"/>
              <a:sym typeface="Arial"/>
            </a:endParaRPr>
          </a:p>
        </p:txBody>
      </p:sp>
      <p:sp>
        <p:nvSpPr>
          <p:cNvPr id="134" name="Shape 134"/>
          <p:cNvSpPr txBox="1"/>
          <p:nvPr>
            <p:ph idx="1" type="body"/>
          </p:nvPr>
        </p:nvSpPr>
        <p:spPr>
          <a:xfrm>
            <a:off x="457200" y="2493825"/>
            <a:ext cx="3733800" cy="3862500"/>
          </a:xfrm>
          <a:prstGeom prst="rect">
            <a:avLst/>
          </a:prstGeom>
          <a:noFill/>
          <a:ln>
            <a:noFill/>
          </a:ln>
        </p:spPr>
        <p:txBody>
          <a:bodyPr anchorCtr="0" anchor="t" bIns="45700" lIns="91425" spcFirstLastPara="1" rIns="91425" wrap="square" tIns="45700">
            <a:noAutofit/>
          </a:bodyPr>
          <a:lstStyle/>
          <a:p>
            <a:pPr indent="-461963" lvl="0" marL="461963"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Access to AEM in a timely manner </a:t>
            </a:r>
            <a:endParaRPr b="0" i="0" sz="1400" u="none" cap="none" strike="noStrike">
              <a:solidFill>
                <a:srgbClr val="000000"/>
              </a:solidFill>
              <a:latin typeface="Arial"/>
              <a:ea typeface="Arial"/>
              <a:cs typeface="Arial"/>
              <a:sym typeface="Arial"/>
            </a:endParaRPr>
          </a:p>
          <a:p>
            <a:pPr indent="-461963" lvl="0" marL="461963" marR="0" rtl="0" algn="l">
              <a:lnSpc>
                <a:spcPct val="100000"/>
              </a:lnSpc>
              <a:spcBef>
                <a:spcPts val="1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Equalize educational opportunities</a:t>
            </a:r>
            <a:endParaRPr b="0" i="0" sz="1400" u="none" cap="none" strike="noStrike">
              <a:solidFill>
                <a:srgbClr val="000000"/>
              </a:solidFill>
              <a:latin typeface="Arial"/>
              <a:ea typeface="Arial"/>
              <a:cs typeface="Arial"/>
              <a:sym typeface="Arial"/>
            </a:endParaRPr>
          </a:p>
          <a:p>
            <a:pPr indent="-461963" lvl="0" marL="461963" marR="0" rtl="0" algn="l">
              <a:lnSpc>
                <a:spcPct val="100000"/>
              </a:lnSpc>
              <a:spcBef>
                <a:spcPts val="1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Help students with print disabilities keep up with classmates</a:t>
            </a:r>
            <a:endParaRPr b="0" i="0" sz="1400" u="none" cap="none" strike="noStrike">
              <a:solidFill>
                <a:srgbClr val="000000"/>
              </a:solidFill>
              <a:latin typeface="Arial"/>
              <a:ea typeface="Arial"/>
              <a:cs typeface="Arial"/>
              <a:sym typeface="Arial"/>
            </a:endParaRPr>
          </a:p>
          <a:p>
            <a:pPr indent="-461963" lvl="0" marL="461963" marR="0" rtl="0" algn="l">
              <a:lnSpc>
                <a:spcPct val="100000"/>
              </a:lnSpc>
              <a:spcBef>
                <a:spcPts val="13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Encourage them to read and study independently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of high school blind student reading with a Braillenote." id="135" name="Shape 135"/>
          <p:cNvPicPr preferRelativeResize="0"/>
          <p:nvPr/>
        </p:nvPicPr>
        <p:blipFill rotWithShape="1">
          <a:blip r:embed="rId4">
            <a:alphaModFix/>
          </a:blip>
          <a:srcRect b="23915" l="50668" r="27617" t="33081"/>
          <a:stretch/>
        </p:blipFill>
        <p:spPr>
          <a:xfrm>
            <a:off x="4572000" y="3657600"/>
            <a:ext cx="1784350" cy="2209800"/>
          </a:xfrm>
          <a:prstGeom prst="rect">
            <a:avLst/>
          </a:prstGeom>
          <a:noFill/>
          <a:ln cap="flat" cmpd="sng" w="57150">
            <a:solidFill>
              <a:schemeClr val="accent2"/>
            </a:solidFill>
            <a:prstDash val="solid"/>
            <a:miter lim="8000"/>
            <a:headEnd len="sm" w="sm" type="none"/>
            <a:tailEnd len="sm" w="sm" type="none"/>
          </a:ln>
        </p:spPr>
      </p:pic>
      <p:pic>
        <p:nvPicPr>
          <p:cNvPr descr="Boy smiling with a computer in the background." id="136" name="Shape 136"/>
          <p:cNvPicPr preferRelativeResize="0"/>
          <p:nvPr/>
        </p:nvPicPr>
        <p:blipFill rotWithShape="1">
          <a:blip r:embed="rId5">
            <a:alphaModFix/>
          </a:blip>
          <a:srcRect b="0" l="0" r="0" t="0"/>
          <a:stretch/>
        </p:blipFill>
        <p:spPr>
          <a:xfrm>
            <a:off x="4343400" y="1752600"/>
            <a:ext cx="2133600" cy="1917700"/>
          </a:xfrm>
          <a:prstGeom prst="rect">
            <a:avLst/>
          </a:prstGeom>
          <a:noFill/>
          <a:ln cap="flat" cmpd="sng" w="9525">
            <a:solidFill>
              <a:srgbClr val="000000"/>
            </a:solidFill>
            <a:prstDash val="solid"/>
            <a:miter lim="8000"/>
            <a:headEnd len="sm" w="sm" type="none"/>
            <a:tailEnd len="sm" w="sm" type="none"/>
          </a:ln>
        </p:spPr>
      </p:pic>
      <p:sp>
        <p:nvSpPr>
          <p:cNvPr descr="attachment" id="137" name="Shape 137"/>
          <p:cNvSpPr/>
          <p:nvPr/>
        </p:nvSpPr>
        <p:spPr>
          <a:xfrm>
            <a:off x="127000" y="46038"/>
            <a:ext cx="1971675" cy="1771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Image of Bookshare 8th grade student in wheel chair." id="138" name="Shape 138"/>
          <p:cNvPicPr preferRelativeResize="0"/>
          <p:nvPr/>
        </p:nvPicPr>
        <p:blipFill rotWithShape="1">
          <a:blip r:embed="rId6">
            <a:alphaModFix/>
          </a:blip>
          <a:srcRect b="24956" l="34344" r="33745" t="29035"/>
          <a:stretch/>
        </p:blipFill>
        <p:spPr>
          <a:xfrm>
            <a:off x="6400800" y="3915001"/>
            <a:ext cx="2133600" cy="1812925"/>
          </a:xfrm>
          <a:prstGeom prst="rect">
            <a:avLst/>
          </a:prstGeom>
          <a:noFill/>
          <a:ln cap="flat" cmpd="sng" w="76200">
            <a:solidFill>
              <a:srgbClr val="FF6600"/>
            </a:solidFill>
            <a:prstDash val="solid"/>
            <a:miter lim="8000"/>
            <a:headEnd len="sm" w="sm" type="none"/>
            <a:tailEnd len="sm" w="sm" type="none"/>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145" name="Shape 145"/>
          <p:cNvSpPr txBox="1"/>
          <p:nvPr>
            <p:ph idx="4294967295" type="title"/>
          </p:nvPr>
        </p:nvSpPr>
        <p:spPr>
          <a:xfrm>
            <a:off x="425775" y="381000"/>
            <a:ext cx="81087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rgbClr val="FFFFFF"/>
                </a:solidFill>
                <a:latin typeface="Arial"/>
                <a:ea typeface="Arial"/>
                <a:cs typeface="Arial"/>
                <a:sym typeface="Arial"/>
              </a:rPr>
              <a:t>Types of Memberships</a:t>
            </a:r>
            <a:endParaRPr b="1" i="0" sz="4000" u="none" cap="none" strike="noStrike">
              <a:solidFill>
                <a:srgbClr val="FFFFFF"/>
              </a:solidFill>
              <a:latin typeface="Arial"/>
              <a:ea typeface="Arial"/>
              <a:cs typeface="Arial"/>
              <a:sym typeface="Arial"/>
            </a:endParaRPr>
          </a:p>
        </p:txBody>
      </p:sp>
      <p:sp>
        <p:nvSpPr>
          <p:cNvPr id="146" name="Shape 146"/>
          <p:cNvSpPr txBox="1"/>
          <p:nvPr>
            <p:ph idx="1" type="body"/>
          </p:nvPr>
        </p:nvSpPr>
        <p:spPr>
          <a:xfrm>
            <a:off x="647700" y="1676400"/>
            <a:ext cx="7772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For Students:</a:t>
            </a:r>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	Organizational</a:t>
            </a:r>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	Individual</a:t>
            </a:r>
            <a:endParaRPr/>
          </a:p>
          <a:p>
            <a:pPr indent="-342900" lvl="0" marL="34290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For Non-Students:</a:t>
            </a:r>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	Individual Paid Subscription</a:t>
            </a:r>
            <a:endParaRPr/>
          </a:p>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153" name="Shape 153"/>
          <p:cNvSpPr txBox="1"/>
          <p:nvPr>
            <p:ph idx="4294967295" type="title"/>
          </p:nvPr>
        </p:nvSpPr>
        <p:spPr>
          <a:xfrm>
            <a:off x="425775" y="381000"/>
            <a:ext cx="81087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rgbClr val="FFFFFF"/>
                </a:solidFill>
                <a:latin typeface="Arial"/>
                <a:ea typeface="Arial"/>
                <a:cs typeface="Arial"/>
                <a:sym typeface="Arial"/>
              </a:rPr>
              <a:t>Organizational Memberships</a:t>
            </a:r>
            <a:endParaRPr b="1" i="0" sz="4000" u="none" cap="none" strike="noStrike">
              <a:solidFill>
                <a:srgbClr val="FFFFFF"/>
              </a:solidFill>
              <a:latin typeface="Arial"/>
              <a:ea typeface="Arial"/>
              <a:cs typeface="Arial"/>
              <a:sym typeface="Arial"/>
            </a:endParaRPr>
          </a:p>
        </p:txBody>
      </p:sp>
      <p:sp>
        <p:nvSpPr>
          <p:cNvPr id="154" name="Shape 154"/>
          <p:cNvSpPr txBox="1"/>
          <p:nvPr>
            <p:ph idx="1" type="body"/>
          </p:nvPr>
        </p:nvSpPr>
        <p:spPr>
          <a:xfrm>
            <a:off x="647700" y="1676400"/>
            <a:ext cx="7772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Benefits</a:t>
            </a:r>
            <a:r>
              <a:rPr b="0" i="0" lang="en-US" sz="2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Free for U.S. Educational Institutions (public &amp; private schools, colleges, universities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Sponsors (teachers) sign up students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Sponsors assign reading material to students, limited access to Bookshare library</a:t>
            </a:r>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Students read assigned books using free or low cost assistive technology</a:t>
            </a:r>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Sponsors should encourage Individual Memberships to allow for greater independence and access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161" name="Shape 161"/>
          <p:cNvSpPr txBox="1"/>
          <p:nvPr>
            <p:ph idx="4294967295" type="title"/>
          </p:nvPr>
        </p:nvSpPr>
        <p:spPr>
          <a:xfrm>
            <a:off x="425775" y="381000"/>
            <a:ext cx="81087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rgbClr val="FFFFFF"/>
                </a:solidFill>
                <a:latin typeface="Arial"/>
                <a:ea typeface="Arial"/>
                <a:cs typeface="Arial"/>
                <a:sym typeface="Arial"/>
              </a:rPr>
              <a:t>Individual Memberships</a:t>
            </a:r>
            <a:endParaRPr b="1" i="0" sz="4000" u="none" cap="none" strike="noStrike">
              <a:solidFill>
                <a:srgbClr val="FFFFFF"/>
              </a:solidFill>
              <a:latin typeface="Arial"/>
              <a:ea typeface="Arial"/>
              <a:cs typeface="Arial"/>
              <a:sym typeface="Arial"/>
            </a:endParaRPr>
          </a:p>
        </p:txBody>
      </p:sp>
      <p:sp>
        <p:nvSpPr>
          <p:cNvPr id="162" name="Shape 162"/>
          <p:cNvSpPr txBox="1"/>
          <p:nvPr>
            <p:ph idx="1" type="body"/>
          </p:nvPr>
        </p:nvSpPr>
        <p:spPr>
          <a:xfrm>
            <a:off x="647700" y="1676400"/>
            <a:ext cx="7772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Noto Sans Symbols"/>
              <a:buNone/>
            </a:pPr>
            <a:r>
              <a:rPr b="1" i="0" lang="en-US" sz="2400" u="none" cap="none" strike="noStrike">
                <a:solidFill>
                  <a:schemeClr val="dk1"/>
                </a:solidFill>
                <a:latin typeface="Arial"/>
                <a:ea typeface="Arial"/>
                <a:cs typeface="Arial"/>
                <a:sym typeface="Arial"/>
              </a:rPr>
              <a:t>Benefits</a:t>
            </a:r>
            <a:r>
              <a:rPr b="0" i="0" lang="en-US" sz="2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Free for U.S. students in secondary or post secondary educational institutions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Students under 18 must have parent/guardian sign them up, over 18 they can create own account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Student downloads books independently</a:t>
            </a:r>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Full access to Bookshare library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Easy to sign-up or connect an existing membership.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FREE for all students who qualify, </a:t>
            </a:r>
            <a:r>
              <a:rPr b="0" i="0" lang="en-US" sz="2400" u="sng" cap="none" strike="noStrike">
                <a:solidFill>
                  <a:schemeClr val="dk1"/>
                </a:solidFill>
                <a:latin typeface="Arial"/>
                <a:ea typeface="Arial"/>
                <a:cs typeface="Arial"/>
                <a:sym typeface="Arial"/>
              </a:rPr>
              <a:t>sign them up today!</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169" name="Shape 169"/>
          <p:cNvSpPr txBox="1"/>
          <p:nvPr>
            <p:ph idx="4294967295" type="title"/>
          </p:nvPr>
        </p:nvSpPr>
        <p:spPr>
          <a:xfrm>
            <a:off x="425775" y="381000"/>
            <a:ext cx="8108700" cy="990600"/>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1"/>
              </a:buClr>
              <a:buSzPts val="1400"/>
              <a:buFont typeface="Arial"/>
              <a:buNone/>
            </a:pPr>
            <a:r>
              <a:rPr b="1" i="0" lang="en-US" sz="3600" u="none" cap="none" strike="noStrike">
                <a:solidFill>
                  <a:srgbClr val="FFFFFF"/>
                </a:solidFill>
                <a:latin typeface="Arial"/>
                <a:ea typeface="Arial"/>
                <a:cs typeface="Arial"/>
                <a:sym typeface="Arial"/>
              </a:rPr>
              <a:t>Individual Memberships:  Non Students</a:t>
            </a:r>
            <a:endParaRPr b="1" i="0" sz="4000" u="none" cap="none" strike="noStrike">
              <a:solidFill>
                <a:srgbClr val="FFFFFF"/>
              </a:solidFill>
              <a:latin typeface="Arial"/>
              <a:ea typeface="Arial"/>
              <a:cs typeface="Arial"/>
              <a:sym typeface="Arial"/>
            </a:endParaRPr>
          </a:p>
        </p:txBody>
      </p:sp>
      <p:sp>
        <p:nvSpPr>
          <p:cNvPr id="170" name="Shape 170"/>
          <p:cNvSpPr txBox="1"/>
          <p:nvPr>
            <p:ph idx="1" type="body"/>
          </p:nvPr>
        </p:nvSpPr>
        <p:spPr>
          <a:xfrm>
            <a:off x="647700" y="1676400"/>
            <a:ext cx="7772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$50 per year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Must have qualifying disability</a:t>
            </a:r>
            <a:endParaRPr/>
          </a:p>
          <a:p>
            <a:pPr indent="-342900" lvl="0" marL="342900" marR="0" rtl="0" algn="l">
              <a:lnSpc>
                <a:spcPct val="100000"/>
              </a:lnSpc>
              <a:spcBef>
                <a:spcPts val="1176"/>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Full access to entire Bookshare library</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1176"/>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bookshare-2">
      <a:dk1>
        <a:srgbClr val="000000"/>
      </a:dk1>
      <a:lt1>
        <a:srgbClr val="FFFFFF"/>
      </a:lt1>
      <a:dk2>
        <a:srgbClr val="003580"/>
      </a:dk2>
      <a:lt2>
        <a:srgbClr val="CF4422"/>
      </a:lt2>
      <a:accent1>
        <a:srgbClr val="437FC1"/>
      </a:accent1>
      <a:accent2>
        <a:srgbClr val="D71F26"/>
      </a:accent2>
      <a:accent3>
        <a:srgbClr val="F99A32"/>
      </a:accent3>
      <a:accent4>
        <a:srgbClr val="51B95D"/>
      </a:accent4>
      <a:accent5>
        <a:srgbClr val="13B0D5"/>
      </a:accent5>
      <a:accent6>
        <a:srgbClr val="BE3D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