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71" r:id="rId4"/>
    <p:sldId id="261" r:id="rId5"/>
    <p:sldId id="265" r:id="rId6"/>
    <p:sldId id="263" r:id="rId7"/>
    <p:sldId id="264" r:id="rId8"/>
    <p:sldId id="272" r:id="rId9"/>
    <p:sldId id="270" r:id="rId10"/>
    <p:sldId id="257" r:id="rId11"/>
    <p:sldId id="273" r:id="rId12"/>
    <p:sldId id="269" r:id="rId13"/>
    <p:sldId id="266" r:id="rId14"/>
    <p:sldId id="275" r:id="rId15"/>
    <p:sldId id="268" r:id="rId16"/>
    <p:sldId id="274" r:id="rId17"/>
    <p:sldId id="267" r:id="rId18"/>
    <p:sldId id="26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0" d="100"/>
          <a:sy n="60" d="100"/>
        </p:scale>
        <p:origin x="7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6/21/2018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6/21/2018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6/21/2018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6/21/2018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6/21/2018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mvcc.edu/accessibility-resources/physical-accessibilit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cc.edu/disability-services/community/wayfind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rea-of-refuge.com/functionality.html" TargetMode="Externa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nfpa.org/Public-Education/By-topic/People-at-risk/People-with-disabilities" TargetMode="External"/><Relationship Id="rId2" Type="http://schemas.openxmlformats.org/officeDocument/2006/relationships/hyperlink" Target="http://www.mingerfoundation.org/projects/fire-safety-info/videos/" TargetMode="External"/><Relationship Id="rId1" Type="http://schemas.openxmlformats.org/officeDocument/2006/relationships/slideLayout" Target="../slideLayouts/slideLayout2.xml"/><Relationship Id="rId4" Type="http://schemas.openxmlformats.org/officeDocument/2006/relationships/hyperlink" Target="https://www.mvcc.edu/accessibility-resources/faculty-staff-resource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a:t>4.1  Emergency Management for SWDs </a:t>
            </a:r>
            <a:endParaRPr lang="en-US" sz="5400" dirty="0"/>
          </a:p>
        </p:txBody>
      </p:sp>
      <p:sp>
        <p:nvSpPr>
          <p:cNvPr id="3" name="Subtitle 2"/>
          <p:cNvSpPr>
            <a:spLocks noGrp="1"/>
          </p:cNvSpPr>
          <p:nvPr>
            <p:ph type="subTitle" idx="1"/>
          </p:nvPr>
        </p:nvSpPr>
        <p:spPr/>
        <p:txBody>
          <a:bodyPr>
            <a:normAutofit fontScale="92500" lnSpcReduction="10000"/>
          </a:bodyPr>
          <a:lstStyle/>
          <a:p>
            <a:r>
              <a:rPr lang="en-US" b="1" dirty="0" smtClean="0"/>
              <a:t>Tamara Mariotti</a:t>
            </a:r>
          </a:p>
          <a:p>
            <a:r>
              <a:rPr lang="en-US" b="1" dirty="0" smtClean="0"/>
              <a:t>Coordinator of Accessibility Resources</a:t>
            </a:r>
          </a:p>
          <a:p>
            <a:r>
              <a:rPr lang="en-US" b="1" dirty="0" smtClean="0"/>
              <a:t>Mohawk Valley Community College</a:t>
            </a:r>
          </a:p>
        </p:txBody>
      </p:sp>
      <p:pic>
        <p:nvPicPr>
          <p:cNvPr id="4" name="Picture 3" descr="MVCC Logo" title="MV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8241" y="1290105"/>
            <a:ext cx="2260429" cy="615967"/>
          </a:xfrm>
          <a:prstGeom prst="rect">
            <a:avLst/>
          </a:prstGeom>
        </p:spPr>
      </p:pic>
      <p:pic>
        <p:nvPicPr>
          <p:cNvPr id="5" name="Picture 4" descr="NYSDSC Logo" title="NYSDSC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4145" y="589823"/>
            <a:ext cx="3139099" cy="1316249"/>
          </a:xfrm>
          <a:prstGeom prst="rect">
            <a:avLst/>
          </a:prstGeom>
        </p:spPr>
      </p:pic>
    </p:spTree>
    <p:extLst>
      <p:ext uri="{BB962C8B-B14F-4D97-AF65-F5344CB8AC3E}">
        <p14:creationId xmlns:p14="http://schemas.microsoft.com/office/powerpoint/2010/main" val="1081723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Colleges: Office </a:t>
            </a:r>
            <a:r>
              <a:rPr lang="en-US" b="1" dirty="0"/>
              <a:t>of Disability Integration and</a:t>
            </a:r>
            <a:br>
              <a:rPr lang="en-US" b="1" dirty="0"/>
            </a:br>
            <a:r>
              <a:rPr lang="en-US" b="1" dirty="0" smtClean="0"/>
              <a:t>Coordination of Emergency Preparedness</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a:t>Responsible for ensuring that the access and functional needs and requirements of individuals with disabilities are being properly included and addressed in all aspects of emergency preparedness and disaster response, recovery, and mitigation.</a:t>
            </a:r>
          </a:p>
          <a:p>
            <a:r>
              <a:rPr lang="en-US" dirty="0"/>
              <a:t>Personal Emergency Planning – individualized plans</a:t>
            </a:r>
          </a:p>
          <a:p>
            <a:r>
              <a:rPr lang="en-US" dirty="0"/>
              <a:t>Where are Emergency phones and Area of Rescue located on your campus - Maps and website information </a:t>
            </a:r>
          </a:p>
          <a:p>
            <a:r>
              <a:rPr lang="en-US" dirty="0" smtClean="0"/>
              <a:t>Emergency Alerts to students/staff –Text, voice, and email alerts – How do students register for alerts, and is it accessible to Blind, Hearing impaired, cognitive, physical needs?</a:t>
            </a:r>
          </a:p>
          <a:p>
            <a:r>
              <a:rPr lang="en-US" dirty="0" smtClean="0"/>
              <a:t>Preparation and </a:t>
            </a:r>
            <a:r>
              <a:rPr lang="en-US" dirty="0"/>
              <a:t>Training -Classroom emergency </a:t>
            </a:r>
            <a:r>
              <a:rPr lang="en-US" dirty="0" smtClean="0"/>
              <a:t>information, campus-wide emergency information.</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73838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Medical Emergency Plan (PMEP)</a:t>
            </a:r>
            <a:endParaRPr lang="en-US" dirty="0"/>
          </a:p>
        </p:txBody>
      </p:sp>
      <p:sp>
        <p:nvSpPr>
          <p:cNvPr id="3" name="Content Placeholder 2"/>
          <p:cNvSpPr>
            <a:spLocks noGrp="1"/>
          </p:cNvSpPr>
          <p:nvPr>
            <p:ph idx="1"/>
          </p:nvPr>
        </p:nvSpPr>
        <p:spPr/>
        <p:txBody>
          <a:bodyPr>
            <a:normAutofit fontScale="85000" lnSpcReduction="10000"/>
          </a:bodyPr>
          <a:lstStyle/>
          <a:p>
            <a:r>
              <a:rPr lang="en-US" dirty="0"/>
              <a:t>Although the process of developing a Personal Medical Emergency Plan (PMEP) is optional for students and staff, the </a:t>
            </a:r>
            <a:r>
              <a:rPr lang="en-US" dirty="0" smtClean="0"/>
              <a:t>college </a:t>
            </a:r>
            <a:r>
              <a:rPr lang="en-US" dirty="0"/>
              <a:t>encourages proactive planning on the part of the entire college community for emergency conditions. Individuals with disabilities may require additional assistance with alerting, evacuating, and sheltering in the event of an emergency. </a:t>
            </a:r>
            <a:endParaRPr lang="en-US" dirty="0" smtClean="0"/>
          </a:p>
          <a:p>
            <a:r>
              <a:rPr lang="en-US" dirty="0" smtClean="0"/>
              <a:t>Does your College offer </a:t>
            </a:r>
            <a:r>
              <a:rPr lang="en-US" dirty="0"/>
              <a:t>the opportunity, through a confidential process, to develop a </a:t>
            </a:r>
            <a:r>
              <a:rPr lang="en-US" dirty="0" smtClean="0"/>
              <a:t>PMEP?</a:t>
            </a:r>
          </a:p>
          <a:p>
            <a:pPr marL="0" indent="0">
              <a:buNone/>
            </a:pPr>
            <a:r>
              <a:rPr lang="en-US" dirty="0" smtClean="0"/>
              <a:t>PMEP may include: </a:t>
            </a:r>
          </a:p>
          <a:p>
            <a:r>
              <a:rPr lang="en-US" dirty="0"/>
              <a:t>S</a:t>
            </a:r>
            <a:r>
              <a:rPr lang="en-US" dirty="0" smtClean="0"/>
              <a:t>trategies </a:t>
            </a:r>
            <a:r>
              <a:rPr lang="en-US" dirty="0"/>
              <a:t>as storing extra equipment or medications, </a:t>
            </a:r>
            <a:endParaRPr lang="en-US" dirty="0" smtClean="0"/>
          </a:p>
          <a:p>
            <a:r>
              <a:rPr lang="en-US" dirty="0" smtClean="0"/>
              <a:t>Provides </a:t>
            </a:r>
            <a:r>
              <a:rPr lang="en-US" dirty="0"/>
              <a:t>Public </a:t>
            </a:r>
            <a:r>
              <a:rPr lang="en-US" dirty="0" smtClean="0"/>
              <a:t>Safety and/or health center </a:t>
            </a:r>
            <a:r>
              <a:rPr lang="en-US" dirty="0"/>
              <a:t>with </a:t>
            </a:r>
            <a:r>
              <a:rPr lang="en-US" dirty="0" smtClean="0"/>
              <a:t>a personal </a:t>
            </a:r>
            <a:r>
              <a:rPr lang="en-US" dirty="0"/>
              <a:t>schedule, </a:t>
            </a:r>
            <a:endParaRPr lang="en-US" dirty="0" smtClean="0"/>
          </a:p>
          <a:p>
            <a:r>
              <a:rPr lang="en-US" dirty="0"/>
              <a:t>S</a:t>
            </a:r>
            <a:r>
              <a:rPr lang="en-US" dirty="0" smtClean="0"/>
              <a:t>pecific </a:t>
            </a:r>
            <a:r>
              <a:rPr lang="en-US" dirty="0"/>
              <a:t>evacuation procedures, sheltering procedures, volunteer rescue assistants, using an optional Personal GPS Locator, and designating means of communication in the event of an </a:t>
            </a:r>
            <a:r>
              <a:rPr lang="en-US" dirty="0" smtClean="0"/>
              <a:t>emergency?</a:t>
            </a:r>
            <a:endParaRPr lang="en-US" dirty="0"/>
          </a:p>
          <a:p>
            <a:endParaRPr lang="en-US" dirty="0"/>
          </a:p>
        </p:txBody>
      </p:sp>
    </p:spTree>
    <p:extLst>
      <p:ext uri="{BB962C8B-B14F-4D97-AF65-F5344CB8AC3E}">
        <p14:creationId xmlns:p14="http://schemas.microsoft.com/office/powerpoint/2010/main" val="180674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Medical Emergency Plans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addition to submitting a Personal Medical Emergency Plan (PMEP), any employee or student needing assistance is encouraged to share information with several reliable people in their classes, residence hall or work area about his/her need for assistance during an emergency. It is useful to name your volunteer rescue assistants in your Personal Medical Emergency Plan (PMEP) so that Public Safety and others can more easily contact them in an emergency</a:t>
            </a:r>
            <a:r>
              <a:rPr lang="en-US" dirty="0" smtClean="0"/>
              <a:t>.</a:t>
            </a:r>
          </a:p>
          <a:p>
            <a:pPr marL="0" indent="0">
              <a:buNone/>
            </a:pPr>
            <a:r>
              <a:rPr lang="en-US" dirty="0"/>
              <a:t>Classroom health-related emergency information: Have a procedure that states how instructors should handle health-related emergencies in the classroom. It is particularly helpful to explain the steps instructors should take when a student has a seizure in class. This procedure should be created in collaboration with campus safety officials.</a:t>
            </a:r>
          </a:p>
          <a:p>
            <a:pPr marL="0" indent="0">
              <a:buNone/>
            </a:pPr>
            <a:endParaRPr lang="en-US" dirty="0" smtClean="0"/>
          </a:p>
          <a:p>
            <a:r>
              <a:rPr lang="en-US" dirty="0" smtClean="0"/>
              <a:t>[File of MVCC Personal Medical Emergency Plan as an example]</a:t>
            </a:r>
            <a:endParaRPr lang="en-US" dirty="0"/>
          </a:p>
        </p:txBody>
      </p:sp>
    </p:spTree>
    <p:extLst>
      <p:ext uri="{BB962C8B-B14F-4D97-AF65-F5344CB8AC3E}">
        <p14:creationId xmlns:p14="http://schemas.microsoft.com/office/powerpoint/2010/main" val="4186074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has to be accessible to be actionable</a:t>
            </a:r>
          </a:p>
        </p:txBody>
      </p:sp>
      <p:sp>
        <p:nvSpPr>
          <p:cNvPr id="3" name="Content Placeholder 2"/>
          <p:cNvSpPr>
            <a:spLocks noGrp="1"/>
          </p:cNvSpPr>
          <p:nvPr>
            <p:ph idx="1"/>
          </p:nvPr>
        </p:nvSpPr>
        <p:spPr>
          <a:xfrm>
            <a:off x="1371600" y="2286000"/>
            <a:ext cx="5969358" cy="3581400"/>
          </a:xfrm>
        </p:spPr>
        <p:txBody>
          <a:bodyPr/>
          <a:lstStyle/>
          <a:p>
            <a:r>
              <a:rPr lang="en-US" dirty="0" smtClean="0"/>
              <a:t>Where do you have information located for community members, parents, or students that wish not to register with your office?</a:t>
            </a:r>
          </a:p>
          <a:p>
            <a:r>
              <a:rPr lang="en-US" dirty="0"/>
              <a:t>Website….. </a:t>
            </a:r>
            <a:r>
              <a:rPr lang="en-US" dirty="0">
                <a:hlinkClick r:id="rId2"/>
              </a:rPr>
              <a:t>https://</a:t>
            </a:r>
            <a:r>
              <a:rPr lang="en-US" dirty="0" smtClean="0">
                <a:hlinkClick r:id="rId2"/>
              </a:rPr>
              <a:t>www.mvcc.edu/accessibility-resources/physical-accessibility</a:t>
            </a:r>
            <a:endParaRPr lang="en-US" dirty="0" smtClean="0"/>
          </a:p>
          <a:p>
            <a:endParaRPr lang="en-US" dirty="0"/>
          </a:p>
        </p:txBody>
      </p:sp>
    </p:spTree>
    <p:extLst>
      <p:ext uri="{BB962C8B-B14F-4D97-AF65-F5344CB8AC3E}">
        <p14:creationId xmlns:p14="http://schemas.microsoft.com/office/powerpoint/2010/main" val="142983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related maps </a:t>
            </a:r>
            <a:r>
              <a:rPr lang="en-US" dirty="0" smtClean="0"/>
              <a:t>and way-finding of </a:t>
            </a:r>
            <a:r>
              <a:rPr lang="en-US" dirty="0"/>
              <a:t>the campus </a:t>
            </a:r>
          </a:p>
        </p:txBody>
      </p:sp>
      <p:sp>
        <p:nvSpPr>
          <p:cNvPr id="3" name="Content Placeholder 2"/>
          <p:cNvSpPr>
            <a:spLocks noGrp="1"/>
          </p:cNvSpPr>
          <p:nvPr>
            <p:ph idx="1"/>
          </p:nvPr>
        </p:nvSpPr>
        <p:spPr>
          <a:xfrm>
            <a:off x="1371600" y="1918952"/>
            <a:ext cx="10657268" cy="4546242"/>
          </a:xfrm>
        </p:spPr>
        <p:txBody>
          <a:bodyPr>
            <a:normAutofit fontScale="85000" lnSpcReduction="20000"/>
          </a:bodyPr>
          <a:lstStyle/>
          <a:p>
            <a:pPr marL="0" indent="0">
              <a:buNone/>
            </a:pPr>
            <a:r>
              <a:rPr lang="en-US" dirty="0" smtClean="0"/>
              <a:t>Maps </a:t>
            </a:r>
            <a:r>
              <a:rPr lang="en-US" dirty="0"/>
              <a:t>should note important resources for </a:t>
            </a:r>
            <a:r>
              <a:rPr lang="en-US" dirty="0" smtClean="0"/>
              <a:t>students, faculty, and people </a:t>
            </a:r>
            <a:r>
              <a:rPr lang="en-US" dirty="0"/>
              <a:t>with </a:t>
            </a:r>
            <a:r>
              <a:rPr lang="en-US" dirty="0" smtClean="0"/>
              <a:t>disabilities coming to campus. </a:t>
            </a:r>
          </a:p>
          <a:p>
            <a:pPr marL="0" indent="0">
              <a:buNone/>
            </a:pPr>
            <a:r>
              <a:rPr lang="en-US" dirty="0" smtClean="0"/>
              <a:t>Special Resources may include:</a:t>
            </a:r>
          </a:p>
          <a:p>
            <a:r>
              <a:rPr lang="en-US" dirty="0" smtClean="0"/>
              <a:t>Directions/Routes to parking</a:t>
            </a:r>
            <a:endParaRPr lang="en-US" dirty="0"/>
          </a:p>
          <a:p>
            <a:r>
              <a:rPr lang="en-US" dirty="0" smtClean="0"/>
              <a:t>Emergency </a:t>
            </a:r>
            <a:r>
              <a:rPr lang="en-US" dirty="0"/>
              <a:t>Phones</a:t>
            </a:r>
          </a:p>
          <a:p>
            <a:r>
              <a:rPr lang="en-US" dirty="0" smtClean="0"/>
              <a:t>Door </a:t>
            </a:r>
            <a:r>
              <a:rPr lang="en-US" dirty="0"/>
              <a:t>Openers</a:t>
            </a:r>
          </a:p>
          <a:p>
            <a:r>
              <a:rPr lang="en-US" dirty="0" smtClean="0"/>
              <a:t>Accessible </a:t>
            </a:r>
            <a:r>
              <a:rPr lang="en-US" dirty="0"/>
              <a:t>Parking</a:t>
            </a:r>
          </a:p>
          <a:p>
            <a:r>
              <a:rPr lang="en-US" dirty="0" smtClean="0"/>
              <a:t>Accessible </a:t>
            </a:r>
            <a:r>
              <a:rPr lang="en-US" dirty="0"/>
              <a:t>Bathrooms</a:t>
            </a:r>
          </a:p>
          <a:p>
            <a:r>
              <a:rPr lang="en-US" dirty="0" smtClean="0"/>
              <a:t>Elevators/times </a:t>
            </a:r>
            <a:r>
              <a:rPr lang="en-US" dirty="0"/>
              <a:t>available</a:t>
            </a:r>
          </a:p>
          <a:p>
            <a:r>
              <a:rPr lang="en-US" dirty="0" smtClean="0"/>
              <a:t>Areas of Refuge/Rescue</a:t>
            </a:r>
            <a:endParaRPr lang="en-US" dirty="0"/>
          </a:p>
          <a:p>
            <a:r>
              <a:rPr lang="en-US" dirty="0" smtClean="0"/>
              <a:t>ATMs</a:t>
            </a:r>
          </a:p>
          <a:p>
            <a:r>
              <a:rPr lang="en-US" dirty="0" smtClean="0"/>
              <a:t>Accessible Kiosks</a:t>
            </a:r>
          </a:p>
          <a:p>
            <a:r>
              <a:rPr lang="en-US" dirty="0" smtClean="0"/>
              <a:t>DSS offices</a:t>
            </a:r>
            <a:endParaRPr lang="en-US" dirty="0"/>
          </a:p>
          <a:p>
            <a:r>
              <a:rPr lang="en-US" dirty="0"/>
              <a:t>Examples: </a:t>
            </a:r>
            <a:r>
              <a:rPr lang="en-US" dirty="0">
                <a:hlinkClick r:id="rId2"/>
              </a:rPr>
              <a:t>https://www.pcc.edu/disability-services/community/wayfinding</a:t>
            </a:r>
            <a:r>
              <a:rPr lang="en-US" dirty="0" smtClean="0">
                <a:hlinkClick r:id="rId2"/>
              </a:rPr>
              <a:t>/</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2656365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Areas of Refuge vs. Areas of Rescue</a:t>
            </a:r>
            <a:endParaRPr lang="en-US" dirty="0"/>
          </a:p>
        </p:txBody>
      </p:sp>
      <p:pic>
        <p:nvPicPr>
          <p:cNvPr id="8" name="Content Placeholder 7" descr="Area of Refuge sign posted above an intercom"/>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52662" y="2286000"/>
            <a:ext cx="2686050" cy="3581400"/>
          </a:xfrm>
        </p:spPr>
      </p:pic>
      <p:sp>
        <p:nvSpPr>
          <p:cNvPr id="10" name="Content Placeholder 9"/>
          <p:cNvSpPr>
            <a:spLocks noGrp="1"/>
          </p:cNvSpPr>
          <p:nvPr>
            <p:ph sz="half" idx="2"/>
          </p:nvPr>
        </p:nvSpPr>
        <p:spPr/>
        <p:txBody>
          <a:bodyPr>
            <a:normAutofit fontScale="70000" lnSpcReduction="20000"/>
          </a:bodyPr>
          <a:lstStyle/>
          <a:p>
            <a:r>
              <a:rPr lang="en-US" dirty="0" smtClean="0"/>
              <a:t>Areas </a:t>
            </a:r>
            <a:r>
              <a:rPr lang="en-US" dirty="0"/>
              <a:t>of "Rescue </a:t>
            </a:r>
            <a:r>
              <a:rPr lang="en-US" dirty="0" smtClean="0"/>
              <a:t>Assistance“ and “Areas of Refuge” </a:t>
            </a:r>
            <a:r>
              <a:rPr lang="en-US" dirty="0"/>
              <a:t>apply to other than ground level floors of all buildings on the </a:t>
            </a:r>
            <a:r>
              <a:rPr lang="en-US" dirty="0" smtClean="0"/>
              <a:t>Campus </a:t>
            </a:r>
            <a:r>
              <a:rPr lang="en-US" dirty="0"/>
              <a:t>with more than one story above and/or below grade with an elevator</a:t>
            </a:r>
            <a:r>
              <a:rPr lang="en-US" dirty="0" smtClean="0"/>
              <a:t>. </a:t>
            </a:r>
          </a:p>
          <a:p>
            <a:r>
              <a:rPr lang="en-US" dirty="0"/>
              <a:t>The "Areas of Refuge" or "Areas of Rescue Assistance" concept was established to provide a location for building occupants, who cannot traverse the stairs without assistance, to be able to assemble by an exit and await assistance or instructions by the first responders</a:t>
            </a:r>
            <a:r>
              <a:rPr lang="en-US" dirty="0" smtClean="0"/>
              <a:t>.</a:t>
            </a:r>
          </a:p>
          <a:p>
            <a:r>
              <a:rPr lang="en-US" dirty="0" smtClean="0"/>
              <a:t>Areas of Refuge requires </a:t>
            </a:r>
            <a:r>
              <a:rPr lang="en-US" dirty="0"/>
              <a:t>a two-way communication </a:t>
            </a:r>
            <a:r>
              <a:rPr lang="en-US" dirty="0" smtClean="0"/>
              <a:t>system. This is also required in </a:t>
            </a:r>
            <a:r>
              <a:rPr lang="en-US" dirty="0"/>
              <a:t>New Construction, Significant Remodels or Change of Building </a:t>
            </a:r>
            <a:r>
              <a:rPr lang="en-US" dirty="0" smtClean="0"/>
              <a:t>Use.</a:t>
            </a:r>
          </a:p>
          <a:p>
            <a:r>
              <a:rPr lang="en-US" dirty="0">
                <a:hlinkClick r:id="rId3"/>
              </a:rPr>
              <a:t>http://</a:t>
            </a:r>
            <a:r>
              <a:rPr lang="en-US" dirty="0" smtClean="0">
                <a:hlinkClick r:id="rId3"/>
              </a:rPr>
              <a:t>www.area-of-refuge.com/functionality.html</a:t>
            </a:r>
            <a:endParaRPr lang="en-US" dirty="0" smtClean="0"/>
          </a:p>
          <a:p>
            <a:endParaRPr lang="en-US" dirty="0"/>
          </a:p>
          <a:p>
            <a:endParaRPr lang="en-US" dirty="0"/>
          </a:p>
        </p:txBody>
      </p:sp>
    </p:spTree>
    <p:extLst>
      <p:ext uri="{BB962C8B-B14F-4D97-AF65-F5344CB8AC3E}">
        <p14:creationId xmlns:p14="http://schemas.microsoft.com/office/powerpoint/2010/main" val="1992702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materials for faculty and staff</a:t>
            </a:r>
            <a:endParaRPr lang="en-US" dirty="0"/>
          </a:p>
        </p:txBody>
      </p:sp>
      <p:sp>
        <p:nvSpPr>
          <p:cNvPr id="3" name="Content Placeholder 2"/>
          <p:cNvSpPr>
            <a:spLocks noGrp="1"/>
          </p:cNvSpPr>
          <p:nvPr>
            <p:ph idx="1"/>
          </p:nvPr>
        </p:nvSpPr>
        <p:spPr/>
        <p:txBody>
          <a:bodyPr/>
          <a:lstStyle/>
          <a:p>
            <a:pPr marL="0" indent="0">
              <a:buNone/>
            </a:pPr>
            <a:r>
              <a:rPr lang="en-US" dirty="0"/>
              <a:t>Fire </a:t>
            </a:r>
            <a:r>
              <a:rPr lang="en-US" dirty="0" smtClean="0"/>
              <a:t>Safety </a:t>
            </a:r>
            <a:endParaRPr lang="en-US" dirty="0" smtClean="0">
              <a:hlinkClick r:id="rId2"/>
            </a:endParaRPr>
          </a:p>
          <a:p>
            <a:r>
              <a:rPr lang="en-US" dirty="0" smtClean="0">
                <a:hlinkClick r:id="rId2"/>
              </a:rPr>
              <a:t>http</a:t>
            </a:r>
            <a:r>
              <a:rPr lang="en-US" dirty="0">
                <a:hlinkClick r:id="rId2"/>
              </a:rPr>
              <a:t>://www.mingerfoundation.org/projects/fire-safety-info/videos</a:t>
            </a:r>
            <a:r>
              <a:rPr lang="en-US" dirty="0" smtClean="0">
                <a:hlinkClick r:id="rId2"/>
              </a:rPr>
              <a:t>/</a:t>
            </a:r>
            <a:endParaRPr lang="en-US" dirty="0" smtClean="0"/>
          </a:p>
          <a:p>
            <a:r>
              <a:rPr lang="en-US" dirty="0">
                <a:hlinkClick r:id="rId3"/>
              </a:rPr>
              <a:t>https://</a:t>
            </a:r>
            <a:r>
              <a:rPr lang="en-US" dirty="0" smtClean="0">
                <a:hlinkClick r:id="rId3"/>
              </a:rPr>
              <a:t>www.nfpa.org/Public-Education/By-topic/People-at-risk/People-with-disabilities</a:t>
            </a:r>
            <a:endParaRPr lang="en-US" dirty="0" smtClean="0"/>
          </a:p>
          <a:p>
            <a:r>
              <a:rPr lang="en-US" dirty="0" smtClean="0"/>
              <a:t>FEMA, RED CROSS, Homeland Security</a:t>
            </a:r>
          </a:p>
          <a:p>
            <a:pPr marL="0" indent="0">
              <a:buNone/>
            </a:pPr>
            <a:r>
              <a:rPr lang="en-US" dirty="0" smtClean="0"/>
              <a:t>[Pamphlets provided as handouts]</a:t>
            </a:r>
          </a:p>
          <a:p>
            <a:pPr marL="0" indent="0">
              <a:buNone/>
            </a:pPr>
            <a:r>
              <a:rPr lang="en-US" dirty="0">
                <a:hlinkClick r:id="rId4"/>
              </a:rPr>
              <a:t>https://</a:t>
            </a:r>
            <a:r>
              <a:rPr lang="en-US" dirty="0" smtClean="0">
                <a:hlinkClick r:id="rId4"/>
              </a:rPr>
              <a:t>www.mvcc.edu/accessibility-resources/faculty-staff-resources</a:t>
            </a:r>
            <a:endParaRPr lang="en-US" dirty="0" smtClean="0"/>
          </a:p>
          <a:p>
            <a:pPr marL="0" indent="0">
              <a:buNone/>
            </a:pPr>
            <a:endParaRPr lang="en-US" dirty="0" smtClean="0"/>
          </a:p>
        </p:txBody>
      </p:sp>
    </p:spTree>
    <p:extLst>
      <p:ext uri="{BB962C8B-B14F-4D97-AF65-F5344CB8AC3E}">
        <p14:creationId xmlns:p14="http://schemas.microsoft.com/office/powerpoint/2010/main" val="4251282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&amp; EVACUATION</a:t>
            </a:r>
            <a:endParaRPr lang="en-US" dirty="0"/>
          </a:p>
        </p:txBody>
      </p:sp>
      <p:sp>
        <p:nvSpPr>
          <p:cNvPr id="3" name="Content Placeholder 2"/>
          <p:cNvSpPr>
            <a:spLocks noGrp="1"/>
          </p:cNvSpPr>
          <p:nvPr>
            <p:ph idx="1"/>
          </p:nvPr>
        </p:nvSpPr>
        <p:spPr/>
        <p:txBody>
          <a:bodyPr>
            <a:normAutofit lnSpcReduction="10000"/>
          </a:bodyPr>
          <a:lstStyle/>
          <a:p>
            <a:r>
              <a:rPr lang="en-US" dirty="0"/>
              <a:t>Whole community practice for disasters </a:t>
            </a:r>
          </a:p>
          <a:p>
            <a:r>
              <a:rPr lang="en-US" dirty="0" smtClean="0"/>
              <a:t>People </a:t>
            </a:r>
            <a:r>
              <a:rPr lang="en-US" dirty="0"/>
              <a:t>with a variety of disabilities must be included (</a:t>
            </a:r>
            <a:r>
              <a:rPr lang="en-US" dirty="0" smtClean="0"/>
              <a:t>Actors </a:t>
            </a:r>
            <a:r>
              <a:rPr lang="en-US" dirty="0"/>
              <a:t>should not be </a:t>
            </a:r>
            <a:r>
              <a:rPr lang="en-US" dirty="0" smtClean="0"/>
              <a:t>used) </a:t>
            </a:r>
            <a:r>
              <a:rPr lang="en-US" dirty="0"/>
              <a:t>People with disabilities should pose real life </a:t>
            </a:r>
            <a:r>
              <a:rPr lang="en-US" dirty="0" smtClean="0"/>
              <a:t>challenges</a:t>
            </a:r>
          </a:p>
          <a:p>
            <a:r>
              <a:rPr lang="en-US" dirty="0" smtClean="0"/>
              <a:t>Campus-wide </a:t>
            </a:r>
            <a:r>
              <a:rPr lang="en-US" dirty="0"/>
              <a:t>emergency information: Be prepared for students, parents, faculty and staff to ask how they receive notification of an emergency whether it is a snow closing, tornado, bomb threat or violent or terrorist incident. It is imperative that as campuses wrestle with these issues that they remember to include individuals with disabilities in their planning and execution. It is also important that not all the planning be reactive—proactive or preventative action needs to be implemented also</a:t>
            </a:r>
            <a:r>
              <a:rPr lang="en-US" dirty="0" smtClean="0"/>
              <a:t>.</a:t>
            </a:r>
          </a:p>
          <a:p>
            <a:r>
              <a:rPr lang="en-US" dirty="0" smtClean="0"/>
              <a:t>[Table top exercises]</a:t>
            </a:r>
            <a:endParaRPr lang="en-US" dirty="0"/>
          </a:p>
        </p:txBody>
      </p:sp>
    </p:spTree>
    <p:extLst>
      <p:ext uri="{BB962C8B-B14F-4D97-AF65-F5344CB8AC3E}">
        <p14:creationId xmlns:p14="http://schemas.microsoft.com/office/powerpoint/2010/main" val="3743670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Words We Use</a:t>
            </a:r>
            <a:endParaRPr lang="en-US" dirty="0"/>
          </a:p>
        </p:txBody>
      </p:sp>
      <p:sp>
        <p:nvSpPr>
          <p:cNvPr id="3" name="Content Placeholder 2"/>
          <p:cNvSpPr>
            <a:spLocks noGrp="1"/>
          </p:cNvSpPr>
          <p:nvPr>
            <p:ph idx="1"/>
          </p:nvPr>
        </p:nvSpPr>
        <p:spPr/>
        <p:txBody>
          <a:bodyPr/>
          <a:lstStyle/>
          <a:p>
            <a:pPr marL="0" indent="0">
              <a:buNone/>
            </a:pPr>
            <a:r>
              <a:rPr lang="en-US" dirty="0"/>
              <a:t>The difference between the right word and the almost right word is the difference between lightning and a lightning bug. Mark </a:t>
            </a:r>
            <a:r>
              <a:rPr lang="en-US" dirty="0" smtClean="0"/>
              <a:t>Twain</a:t>
            </a:r>
          </a:p>
          <a:p>
            <a:pPr marL="0" indent="0">
              <a:buNone/>
            </a:pPr>
            <a:r>
              <a:rPr lang="en-US" dirty="0"/>
              <a:t>We hear it all the time – ‘special needs’ and ‘vulnerable.’ Both terms do damage. When people with disabilities are thought of as ‘special,’ they are often thought of as marginal individuals who have needs, not rights. The word ‘vulnerable’ has a similarly unfortunate effect. Vulnerable people must have things done for them; they’re recipients, not participants. -CT Protection &amp; Advocacy </a:t>
            </a:r>
            <a:r>
              <a:rPr lang="en-US" dirty="0" smtClean="0"/>
              <a:t>Agency FEMA</a:t>
            </a:r>
            <a:endParaRPr lang="en-US" dirty="0"/>
          </a:p>
        </p:txBody>
      </p:sp>
    </p:spTree>
    <p:extLst>
      <p:ext uri="{BB962C8B-B14F-4D97-AF65-F5344CB8AC3E}">
        <p14:creationId xmlns:p14="http://schemas.microsoft.com/office/powerpoint/2010/main" val="124824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this Emergency Management Presentation</a:t>
            </a:r>
            <a:endParaRPr lang="en-US" dirty="0"/>
          </a:p>
        </p:txBody>
      </p:sp>
      <p:sp>
        <p:nvSpPr>
          <p:cNvPr id="3" name="Content Placeholder 2"/>
          <p:cNvSpPr>
            <a:spLocks noGrp="1"/>
          </p:cNvSpPr>
          <p:nvPr>
            <p:ph idx="1"/>
          </p:nvPr>
        </p:nvSpPr>
        <p:spPr>
          <a:xfrm>
            <a:off x="1371600" y="2286000"/>
            <a:ext cx="6665495" cy="3581400"/>
          </a:xfrm>
        </p:spPr>
        <p:txBody>
          <a:bodyPr/>
          <a:lstStyle/>
          <a:p>
            <a:r>
              <a:rPr lang="en-US" dirty="0" smtClean="0"/>
              <a:t>Provide Disability Service Support staff with tools for emergency </a:t>
            </a:r>
            <a:r>
              <a:rPr lang="en-US" dirty="0"/>
              <a:t>p</a:t>
            </a:r>
            <a:r>
              <a:rPr lang="en-US" dirty="0" smtClean="0"/>
              <a:t>reparedness with regards to students with disabilities</a:t>
            </a:r>
          </a:p>
          <a:p>
            <a:r>
              <a:rPr lang="en-US" dirty="0" smtClean="0"/>
              <a:t>Provide ideas for disability inclusion into institution </a:t>
            </a:r>
            <a:r>
              <a:rPr lang="en-US" dirty="0"/>
              <a:t>e</a:t>
            </a:r>
            <a:r>
              <a:rPr lang="en-US" dirty="0" smtClean="0"/>
              <a:t>mergency planning</a:t>
            </a:r>
          </a:p>
          <a:p>
            <a:r>
              <a:rPr lang="en-US" dirty="0" smtClean="0"/>
              <a:t>Promote accessible communication and notifications for students with disabilities registered with our office.</a:t>
            </a:r>
          </a:p>
          <a:p>
            <a:r>
              <a:rPr lang="en-US" dirty="0" smtClean="0"/>
              <a:t>Promote ideas for safety through training and exercises on your campuses.</a:t>
            </a:r>
          </a:p>
          <a:p>
            <a:endParaRPr lang="en-US" dirty="0" smtClean="0"/>
          </a:p>
          <a:p>
            <a:pPr marL="0" indent="0">
              <a:buNone/>
            </a:pPr>
            <a:endParaRPr lang="en-US" dirty="0" smtClean="0"/>
          </a:p>
          <a:p>
            <a:endParaRPr lang="en-US" dirty="0"/>
          </a:p>
        </p:txBody>
      </p:sp>
      <p:pic>
        <p:nvPicPr>
          <p:cNvPr id="4" name="Picture 3" descr="Hurricane Irma picture of nursing home residence sitting in chairs with flood water up to their waist and higher.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4083" y="2585650"/>
            <a:ext cx="3777917" cy="2520889"/>
          </a:xfrm>
          <a:prstGeom prst="rect">
            <a:avLst/>
          </a:prstGeom>
        </p:spPr>
      </p:pic>
    </p:spTree>
    <p:extLst>
      <p:ext uri="{BB962C8B-B14F-4D97-AF65-F5344CB8AC3E}">
        <p14:creationId xmlns:p14="http://schemas.microsoft.com/office/powerpoint/2010/main" val="2327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Federal responsibility</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365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355179" cy="1600200"/>
          </a:xfrm>
        </p:spPr>
        <p:txBody>
          <a:bodyPr>
            <a:normAutofit fontScale="90000"/>
          </a:bodyPr>
          <a:lstStyle/>
          <a:p>
            <a:r>
              <a:rPr lang="en-US" dirty="0"/>
              <a:t>Federal Laws Prohibiting Discrimination in Emergency Programs on the Basis of Disability</a:t>
            </a:r>
          </a:p>
        </p:txBody>
      </p:sp>
      <p:sp>
        <p:nvSpPr>
          <p:cNvPr id="3" name="Content Placeholder 2"/>
          <p:cNvSpPr>
            <a:spLocks noGrp="1"/>
          </p:cNvSpPr>
          <p:nvPr>
            <p:ph idx="1"/>
          </p:nvPr>
        </p:nvSpPr>
        <p:spPr/>
        <p:txBody>
          <a:bodyPr>
            <a:normAutofit fontScale="92500" lnSpcReduction="10000"/>
          </a:bodyPr>
          <a:lstStyle/>
          <a:p>
            <a:r>
              <a:rPr lang="en-US" dirty="0"/>
              <a:t>Americans with Disabilities Act of 1990</a:t>
            </a:r>
          </a:p>
          <a:p>
            <a:r>
              <a:rPr lang="en-US" dirty="0" smtClean="0"/>
              <a:t>Stafford </a:t>
            </a:r>
            <a:r>
              <a:rPr lang="en-US" dirty="0"/>
              <a:t>Act of 1988</a:t>
            </a:r>
          </a:p>
          <a:p>
            <a:r>
              <a:rPr lang="en-US" dirty="0" smtClean="0"/>
              <a:t>Post </a:t>
            </a:r>
            <a:r>
              <a:rPr lang="en-US" dirty="0"/>
              <a:t>Katrina Emergency Management Reform Act of 2006</a:t>
            </a:r>
          </a:p>
          <a:p>
            <a:r>
              <a:rPr lang="en-US" dirty="0" smtClean="0"/>
              <a:t>Rehabilitation </a:t>
            </a:r>
            <a:r>
              <a:rPr lang="en-US" dirty="0"/>
              <a:t>Act of 1973</a:t>
            </a:r>
          </a:p>
          <a:p>
            <a:r>
              <a:rPr lang="en-US" dirty="0" smtClean="0"/>
              <a:t>Fair </a:t>
            </a:r>
            <a:r>
              <a:rPr lang="en-US" dirty="0"/>
              <a:t>Housing Act Amendments of 1988</a:t>
            </a:r>
          </a:p>
          <a:p>
            <a:r>
              <a:rPr lang="en-US" dirty="0" smtClean="0"/>
              <a:t>Architectural </a:t>
            </a:r>
            <a:r>
              <a:rPr lang="en-US" dirty="0"/>
              <a:t>Barriers Act of 1968</a:t>
            </a:r>
          </a:p>
          <a:p>
            <a:r>
              <a:rPr lang="en-US" dirty="0" smtClean="0"/>
              <a:t>Individuals </a:t>
            </a:r>
            <a:r>
              <a:rPr lang="en-US" dirty="0"/>
              <a:t>with Disabilities Education Act (EHA) of 1975</a:t>
            </a:r>
          </a:p>
          <a:p>
            <a:r>
              <a:rPr lang="en-US" dirty="0" smtClean="0"/>
              <a:t>Telecommunications </a:t>
            </a:r>
            <a:r>
              <a:rPr lang="en-US" dirty="0"/>
              <a:t>Act of 1996</a:t>
            </a:r>
          </a:p>
          <a:p>
            <a:r>
              <a:rPr lang="en-US" dirty="0" smtClean="0"/>
              <a:t>Twenty-first </a:t>
            </a:r>
            <a:r>
              <a:rPr lang="en-US" dirty="0"/>
              <a:t>Century Communications and </a:t>
            </a:r>
            <a:r>
              <a:rPr lang="en-US" dirty="0" smtClean="0"/>
              <a:t>Video Accessibility </a:t>
            </a:r>
            <a:r>
              <a:rPr lang="en-US" dirty="0"/>
              <a:t>Act of 2010</a:t>
            </a:r>
          </a:p>
        </p:txBody>
      </p:sp>
    </p:spTree>
    <p:extLst>
      <p:ext uri="{BB962C8B-B14F-4D97-AF65-F5344CB8AC3E}">
        <p14:creationId xmlns:p14="http://schemas.microsoft.com/office/powerpoint/2010/main" val="188708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13084"/>
            <a:ext cx="10419348" cy="1600200"/>
          </a:xfrm>
        </p:spPr>
        <p:txBody>
          <a:bodyPr>
            <a:normAutofit fontScale="90000"/>
          </a:bodyPr>
          <a:lstStyle/>
          <a:p>
            <a:r>
              <a:rPr lang="en-US" dirty="0"/>
              <a:t>The </a:t>
            </a:r>
            <a:r>
              <a:rPr lang="en-US" dirty="0" smtClean="0"/>
              <a:t>2006 Post-Katrina </a:t>
            </a:r>
            <a:r>
              <a:rPr lang="en-US" dirty="0"/>
              <a:t>Emergency Management Reform Act (PKEMRA</a:t>
            </a:r>
            <a:r>
              <a:rPr lang="en-US" dirty="0" smtClean="0"/>
              <a:t>) </a:t>
            </a:r>
            <a:br>
              <a:rPr lang="en-US" dirty="0" smtClean="0"/>
            </a:br>
            <a:r>
              <a:rPr lang="en-US" dirty="0" smtClean="0"/>
              <a:t>directed </a:t>
            </a:r>
            <a:r>
              <a:rPr lang="en-US" dirty="0"/>
              <a:t>FEMA to</a:t>
            </a:r>
            <a:r>
              <a:rPr lang="en-US" dirty="0" smtClean="0"/>
              <a:t>:</a:t>
            </a:r>
            <a:endParaRPr lang="en-US" dirty="0"/>
          </a:p>
        </p:txBody>
      </p:sp>
      <p:sp>
        <p:nvSpPr>
          <p:cNvPr id="3" name="Content Placeholder 2"/>
          <p:cNvSpPr>
            <a:spLocks noGrp="1"/>
          </p:cNvSpPr>
          <p:nvPr>
            <p:ph idx="1"/>
          </p:nvPr>
        </p:nvSpPr>
        <p:spPr>
          <a:xfrm>
            <a:off x="1371600" y="2286000"/>
            <a:ext cx="10178716" cy="4387516"/>
          </a:xfrm>
        </p:spPr>
        <p:txBody>
          <a:bodyPr>
            <a:noAutofit/>
          </a:bodyPr>
          <a:lstStyle/>
          <a:p>
            <a:r>
              <a:rPr lang="en-US" sz="2400" dirty="0" smtClean="0"/>
              <a:t>Establish </a:t>
            </a:r>
            <a:r>
              <a:rPr lang="en-US" sz="2400" dirty="0"/>
              <a:t>a Disability Coordinator and develop accommodation guidelines; </a:t>
            </a:r>
            <a:endParaRPr lang="en-US" sz="2400" dirty="0" smtClean="0"/>
          </a:p>
          <a:p>
            <a:r>
              <a:rPr lang="en-US" sz="2400" dirty="0" smtClean="0"/>
              <a:t>Add </a:t>
            </a:r>
            <a:r>
              <a:rPr lang="en-US" sz="2400" dirty="0"/>
              <a:t>provisions to the non-discrimination list for relief and assistance </a:t>
            </a:r>
            <a:r>
              <a:rPr lang="en-US" sz="2400" dirty="0" smtClean="0"/>
              <a:t>activities;</a:t>
            </a:r>
          </a:p>
          <a:p>
            <a:r>
              <a:rPr lang="en-US" sz="2400" dirty="0" smtClean="0"/>
              <a:t>Coordinate </a:t>
            </a:r>
            <a:r>
              <a:rPr lang="en-US" sz="2400" dirty="0"/>
              <a:t>and support evacuation and recovery efforts; </a:t>
            </a:r>
            <a:endParaRPr lang="en-US" sz="2400" dirty="0" smtClean="0"/>
          </a:p>
          <a:p>
            <a:r>
              <a:rPr lang="en-US" sz="2400" dirty="0" smtClean="0"/>
              <a:t>Provide </a:t>
            </a:r>
            <a:r>
              <a:rPr lang="en-US" sz="2400" dirty="0"/>
              <a:t>transportation assistance; </a:t>
            </a:r>
            <a:endParaRPr lang="en-US" sz="2400" dirty="0" smtClean="0"/>
          </a:p>
          <a:p>
            <a:r>
              <a:rPr lang="en-US" sz="2400" dirty="0" smtClean="0"/>
              <a:t>Provide </a:t>
            </a:r>
            <a:r>
              <a:rPr lang="en-US" sz="2400" dirty="0"/>
              <a:t>rescue, care, shelter, and essential needs assistance to individuals with service animals; </a:t>
            </a:r>
            <a:endParaRPr lang="en-US" sz="2400" dirty="0" smtClean="0"/>
          </a:p>
          <a:p>
            <a:r>
              <a:rPr lang="en-US" sz="2400" dirty="0" smtClean="0"/>
              <a:t>Provide </a:t>
            </a:r>
            <a:r>
              <a:rPr lang="en-US" sz="2400" dirty="0"/>
              <a:t>case management assistance </a:t>
            </a:r>
            <a:endParaRPr lang="en-US" sz="2400" dirty="0" smtClean="0"/>
          </a:p>
          <a:p>
            <a:r>
              <a:rPr lang="en-US" sz="2400" dirty="0" smtClean="0"/>
              <a:t>Receive </a:t>
            </a:r>
            <a:r>
              <a:rPr lang="en-US" sz="2400" dirty="0"/>
              <a:t>input </a:t>
            </a:r>
          </a:p>
        </p:txBody>
      </p:sp>
    </p:spTree>
    <p:extLst>
      <p:ext uri="{BB962C8B-B14F-4D97-AF65-F5344CB8AC3E}">
        <p14:creationId xmlns:p14="http://schemas.microsoft.com/office/powerpoint/2010/main" val="1330568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a:t>
            </a:r>
            <a:r>
              <a:rPr lang="en-US" dirty="0" smtClean="0"/>
              <a:t>Principles of Emergency Management for People with Disabilities </a:t>
            </a:r>
            <a:r>
              <a:rPr lang="en-US" dirty="0"/>
              <a:t/>
            </a:r>
            <a:br>
              <a:rPr lang="en-US" dirty="0"/>
            </a:br>
            <a:endParaRPr lang="en-US" dirty="0"/>
          </a:p>
        </p:txBody>
      </p:sp>
      <p:sp>
        <p:nvSpPr>
          <p:cNvPr id="3" name="Content Placeholder 2"/>
          <p:cNvSpPr>
            <a:spLocks noGrp="1"/>
          </p:cNvSpPr>
          <p:nvPr>
            <p:ph idx="1"/>
          </p:nvPr>
        </p:nvSpPr>
        <p:spPr>
          <a:xfrm>
            <a:off x="1371600" y="2171700"/>
            <a:ext cx="9601200" cy="3695700"/>
          </a:xfrm>
        </p:spPr>
        <p:txBody>
          <a:bodyPr>
            <a:normAutofit/>
          </a:bodyPr>
          <a:lstStyle/>
          <a:p>
            <a:r>
              <a:rPr lang="en-US" sz="2400" b="1" dirty="0"/>
              <a:t>Equal Access </a:t>
            </a:r>
            <a:r>
              <a:rPr lang="en-US" sz="2400" dirty="0"/>
              <a:t>– People with disabilities must be able to access the same programs and services as the general population. Access may include modifications to programs, policies, procedures, architecture, equipment, services, supplies, and communication methods. </a:t>
            </a:r>
            <a:endParaRPr lang="en-US" sz="2400" dirty="0" smtClean="0"/>
          </a:p>
          <a:p>
            <a:r>
              <a:rPr lang="en-US" sz="2400" b="1" dirty="0" smtClean="0"/>
              <a:t>Physical </a:t>
            </a:r>
            <a:r>
              <a:rPr lang="en-US" sz="2400" b="1" dirty="0"/>
              <a:t>Access </a:t>
            </a:r>
            <a:r>
              <a:rPr lang="en-US" sz="2400" dirty="0" smtClean="0"/>
              <a:t>– </a:t>
            </a:r>
            <a:r>
              <a:rPr lang="en-US" sz="2400" dirty="0"/>
              <a:t>People with disabilities must be able to access locations where emergency programs and services are provided. </a:t>
            </a:r>
            <a:endParaRPr lang="en-US" sz="2400" dirty="0" smtClean="0"/>
          </a:p>
          <a:p>
            <a:r>
              <a:rPr lang="en-US" sz="2400" b="1" dirty="0" smtClean="0"/>
              <a:t>Access </a:t>
            </a:r>
            <a:r>
              <a:rPr lang="en-US" sz="2400" b="1" dirty="0"/>
              <a:t>to Effective Communication </a:t>
            </a:r>
            <a:r>
              <a:rPr lang="en-US" sz="2400" dirty="0"/>
              <a:t>– People with disabilities must be given the same information provided to the general population using methods that are understandable and timely. </a:t>
            </a:r>
          </a:p>
        </p:txBody>
      </p:sp>
    </p:spTree>
    <p:extLst>
      <p:ext uri="{BB962C8B-B14F-4D97-AF65-F5344CB8AC3E}">
        <p14:creationId xmlns:p14="http://schemas.microsoft.com/office/powerpoint/2010/main" val="124692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Principles Continued</a:t>
            </a:r>
          </a:p>
        </p:txBody>
      </p:sp>
      <p:sp>
        <p:nvSpPr>
          <p:cNvPr id="3" name="Content Placeholder 2"/>
          <p:cNvSpPr>
            <a:spLocks noGrp="1"/>
          </p:cNvSpPr>
          <p:nvPr>
            <p:ph idx="1"/>
          </p:nvPr>
        </p:nvSpPr>
        <p:spPr>
          <a:xfrm>
            <a:off x="1371600" y="1443789"/>
            <a:ext cx="9601200" cy="4668253"/>
          </a:xfrm>
        </p:spPr>
        <p:txBody>
          <a:bodyPr>
            <a:noAutofit/>
          </a:bodyPr>
          <a:lstStyle/>
          <a:p>
            <a:r>
              <a:rPr lang="en-US" sz="2400" b="1" dirty="0"/>
              <a:t>Inclusion</a:t>
            </a:r>
            <a:r>
              <a:rPr lang="en-US" sz="2400" dirty="0"/>
              <a:t> – People with disabilities have the right to participate in and receive the benefits of emergency programs, services, and activities provided by governments, private businesses, and nonprofit organizations. </a:t>
            </a:r>
            <a:endParaRPr lang="en-US" sz="2400" dirty="0" smtClean="0"/>
          </a:p>
          <a:p>
            <a:r>
              <a:rPr lang="en-US" sz="2400" b="1" dirty="0" smtClean="0"/>
              <a:t>Integration</a:t>
            </a:r>
            <a:r>
              <a:rPr lang="en-US" sz="2400" dirty="0" smtClean="0"/>
              <a:t> </a:t>
            </a:r>
            <a:r>
              <a:rPr lang="en-US" sz="2400" dirty="0"/>
              <a:t>- Emergency programs, services, and activities typically must be provided in an integrated setting. </a:t>
            </a:r>
            <a:endParaRPr lang="en-US" sz="2400" dirty="0" smtClean="0"/>
          </a:p>
          <a:p>
            <a:r>
              <a:rPr lang="en-US" sz="2400" b="1" dirty="0" smtClean="0"/>
              <a:t>Program </a:t>
            </a:r>
            <a:r>
              <a:rPr lang="en-US" sz="2400" b="1" dirty="0"/>
              <a:t>Modifications </a:t>
            </a:r>
            <a:r>
              <a:rPr lang="en-US" sz="2400" dirty="0"/>
              <a:t>- People with disabilities must have equal access to emergency programs and services, which may entail modifications to rules, policies, practices, and procedures. </a:t>
            </a:r>
            <a:endParaRPr lang="en-US" sz="2400" dirty="0" smtClean="0"/>
          </a:p>
          <a:p>
            <a:r>
              <a:rPr lang="en-US" sz="2400" b="1" dirty="0" smtClean="0"/>
              <a:t>No </a:t>
            </a:r>
            <a:r>
              <a:rPr lang="en-US" sz="2400" b="1" dirty="0"/>
              <a:t>Charge </a:t>
            </a:r>
            <a:r>
              <a:rPr lang="en-US" sz="2400" dirty="0"/>
              <a:t>- People with disabilities may not be charged to cover the costs of measures necessary to ensure equal access and nondiscriminatory treatment.</a:t>
            </a:r>
          </a:p>
        </p:txBody>
      </p:sp>
    </p:spTree>
    <p:extLst>
      <p:ext uri="{BB962C8B-B14F-4D97-AF65-F5344CB8AC3E}">
        <p14:creationId xmlns:p14="http://schemas.microsoft.com/office/powerpoint/2010/main" val="176714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5236" y="1716505"/>
            <a:ext cx="9612971" cy="3512413"/>
          </a:xfrm>
        </p:spPr>
        <p:txBody>
          <a:bodyPr>
            <a:normAutofit fontScale="90000"/>
          </a:bodyPr>
          <a:lstStyle/>
          <a:p>
            <a:r>
              <a:rPr lang="en-US" dirty="0" smtClean="0"/>
              <a:t>Is your campus considered a Disaster evacuation space</a:t>
            </a:r>
            <a:r>
              <a:rPr lang="en-US" dirty="0"/>
              <a:t> </a:t>
            </a:r>
            <a:r>
              <a:rPr lang="en-US" dirty="0" smtClean="0"/>
              <a:t>for your community? </a:t>
            </a:r>
            <a:endParaRPr lang="en-US" dirty="0"/>
          </a:p>
        </p:txBody>
      </p:sp>
    </p:spTree>
    <p:extLst>
      <p:ext uri="{BB962C8B-B14F-4D97-AF65-F5344CB8AC3E}">
        <p14:creationId xmlns:p14="http://schemas.microsoft.com/office/powerpoint/2010/main" val="3429412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College responsibility</a:t>
            </a:r>
            <a:endParaRPr lang="en-US" dirty="0"/>
          </a:p>
        </p:txBody>
      </p:sp>
      <p:sp>
        <p:nvSpPr>
          <p:cNvPr id="5" name="Subtitle 4"/>
          <p:cNvSpPr>
            <a:spLocks noGrp="1"/>
          </p:cNvSpPr>
          <p:nvPr>
            <p:ph type="subTitle" idx="1"/>
          </p:nvPr>
        </p:nvSpPr>
        <p:spPr/>
        <p:txBody>
          <a:bodyPr/>
          <a:lstStyle/>
          <a:p>
            <a:r>
              <a:rPr lang="en-US" sz="2400" b="1" dirty="0"/>
              <a:t>Emergency Preparedness is the shared responsibility of </a:t>
            </a:r>
            <a:r>
              <a:rPr lang="en-US" sz="2400" b="1" dirty="0" smtClean="0"/>
              <a:t>the </a:t>
            </a:r>
            <a:r>
              <a:rPr lang="en-US" sz="2400" b="1" dirty="0"/>
              <a:t>whole college community</a:t>
            </a:r>
            <a:endParaRPr lang="en-US" dirty="0"/>
          </a:p>
        </p:txBody>
      </p:sp>
    </p:spTree>
    <p:extLst>
      <p:ext uri="{BB962C8B-B14F-4D97-AF65-F5344CB8AC3E}">
        <p14:creationId xmlns:p14="http://schemas.microsoft.com/office/powerpoint/2010/main" val="675747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339</TotalTime>
  <Words>1313</Words>
  <Application>Microsoft Office PowerPoint</Application>
  <PresentationFormat>Widescreen</PresentationFormat>
  <Paragraphs>96</Paragraphs>
  <Slides>18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Franklin Gothic Book</vt:lpstr>
      <vt:lpstr>Crop</vt:lpstr>
      <vt:lpstr>4.1  Emergency Management for SWDs </vt:lpstr>
      <vt:lpstr>Objectives of this Emergency Management Presentation</vt:lpstr>
      <vt:lpstr>Federal responsibility</vt:lpstr>
      <vt:lpstr>Federal Laws Prohibiting Discrimination in Emergency Programs on the Basis of Disability</vt:lpstr>
      <vt:lpstr>The 2006 Post-Katrina Emergency Management Reform Act (PKEMRA)  directed FEMA to:</vt:lpstr>
      <vt:lpstr>Key Principles of Emergency Management for People with Disabilities  </vt:lpstr>
      <vt:lpstr>Key Principles Continued</vt:lpstr>
      <vt:lpstr>Is your campus considered a Disaster evacuation space for your community? </vt:lpstr>
      <vt:lpstr>College responsibility</vt:lpstr>
      <vt:lpstr>Colleges: Office of Disability Integration and Coordination of Emergency Preparedness</vt:lpstr>
      <vt:lpstr>Personal Medical Emergency Plan (PMEP)</vt:lpstr>
      <vt:lpstr>Personal Medical Emergency Plans</vt:lpstr>
      <vt:lpstr>Information has to be accessible to be actionable</vt:lpstr>
      <vt:lpstr>Disability related maps and way-finding of the campus </vt:lpstr>
      <vt:lpstr>Areas of Refuge vs. Areas of Rescue</vt:lpstr>
      <vt:lpstr>Training materials for faculty and staff</vt:lpstr>
      <vt:lpstr>EXERCISES &amp; EVACUATION</vt:lpstr>
      <vt:lpstr>The Words We Use</vt:lpstr>
    </vt:vector>
  </TitlesOfParts>
  <Company>MVCC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4.1  Emergency Management for SWDs </dc:title>
  <dc:creator>Windows User</dc:creator>
  <cp:lastModifiedBy>Windows User</cp:lastModifiedBy>
  <cp:revision>21</cp:revision>
  <dcterms:created xsi:type="dcterms:W3CDTF">2018-06-08T14:07:04Z</dcterms:created>
  <dcterms:modified xsi:type="dcterms:W3CDTF">2018-06-21T17:52:55Z</dcterms:modified>
</cp:coreProperties>
</file>