
<file path=[Content_Types].xml><?xml version="1.0" encoding="utf-8"?>
<Types xmlns="http://schemas.openxmlformats.org/package/2006/content-types">
  <Default Extension="fntdata" ContentType="application/x-fontdata"/>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32"/>
  </p:notesMasterIdLst>
  <p:sldIdLst>
    <p:sldId id="256" r:id="rId2"/>
    <p:sldId id="257"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86"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Lst>
  <p:sldSz cx="9144000" cy="5143500" type="screen16x9"/>
  <p:notesSz cx="7010400" cy="9296400"/>
  <p:embeddedFontLst>
    <p:embeddedFont>
      <p:font typeface="Roboto" panose="02000000000000000000" pitchFamily="2" charset="0"/>
      <p:regular r:id="rId33"/>
      <p:bold r:id="rId34"/>
      <p:italic r:id="rId35"/>
      <p:boldItalic r:id="rId36"/>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A6B0A17F-B9FD-4FD9-ADA4-5F81FCC5E028}">
  <a:tblStyle styleId="{A6B0A17F-B9FD-4FD9-ADA4-5F81FCC5E028}"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5941"/>
    <p:restoredTop sz="86377"/>
  </p:normalViewPr>
  <p:slideViewPr>
    <p:cSldViewPr snapToGrid="0">
      <p:cViewPr varScale="1">
        <p:scale>
          <a:sx n="107" d="100"/>
          <a:sy n="107" d="100"/>
        </p:scale>
        <p:origin x="1206" y="102"/>
      </p:cViewPr>
      <p:guideLst>
        <p:guide orient="horz" pos="1620"/>
        <p:guide pos="2880"/>
      </p:guideLst>
    </p:cSldViewPr>
  </p:slideViewPr>
  <p:outlineViewPr>
    <p:cViewPr>
      <p:scale>
        <a:sx n="33" d="100"/>
        <a:sy n="33" d="100"/>
      </p:scale>
      <p:origin x="0" y="-340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font" Target="fonts/font2.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font" Target="fonts/font1.fntdata"/><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font" Target="fonts/font4.fntdata"/><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font" Target="fonts/font3.fntdata"/><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406400" y="696913"/>
            <a:ext cx="6199188" cy="34861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701040" y="4415790"/>
            <a:ext cx="5608320" cy="4183380"/>
          </a:xfrm>
          <a:prstGeom prst="rect">
            <a:avLst/>
          </a:prstGeom>
          <a:noFill/>
          <a:ln>
            <a:noFill/>
          </a:ln>
        </p:spPr>
        <p:txBody>
          <a:bodyPr spcFirstLastPara="1" wrap="square" lIns="93162" tIns="93162" rIns="93162" bIns="93162"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4064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701040" y="4415790"/>
            <a:ext cx="5608320" cy="4183380"/>
          </a:xfrm>
          <a:prstGeom prst="rect">
            <a:avLst/>
          </a:prstGeom>
        </p:spPr>
        <p:txBody>
          <a:bodyPr spcFirstLastPara="1" wrap="square" lIns="93162" tIns="93162" rIns="93162" bIns="93162" anchor="t" anchorCtr="0">
            <a:noAutofit/>
          </a:bodyPr>
          <a:lstStyle/>
          <a:p>
            <a:pPr marL="0" indent="0">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2"/>
        <p:cNvGrpSpPr/>
        <p:nvPr/>
      </p:nvGrpSpPr>
      <p:grpSpPr>
        <a:xfrm>
          <a:off x="0" y="0"/>
          <a:ext cx="0" cy="0"/>
          <a:chOff x="0" y="0"/>
          <a:chExt cx="0" cy="0"/>
        </a:xfrm>
      </p:grpSpPr>
      <p:sp>
        <p:nvSpPr>
          <p:cNvPr id="113" name="Google Shape;113;gdff90e9b85_0_41:notes"/>
          <p:cNvSpPr>
            <a:spLocks noGrp="1" noRot="1" noChangeAspect="1"/>
          </p:cNvSpPr>
          <p:nvPr>
            <p:ph type="sldImg" idx="2"/>
          </p:nvPr>
        </p:nvSpPr>
        <p:spPr>
          <a:xfrm>
            <a:off x="4064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4" name="Google Shape;114;gdff90e9b85_0_41:notes"/>
          <p:cNvSpPr txBox="1">
            <a:spLocks noGrp="1"/>
          </p:cNvSpPr>
          <p:nvPr>
            <p:ph type="body" idx="1"/>
          </p:nvPr>
        </p:nvSpPr>
        <p:spPr>
          <a:xfrm>
            <a:off x="701040" y="4415790"/>
            <a:ext cx="5608320" cy="4183380"/>
          </a:xfrm>
          <a:prstGeom prst="rect">
            <a:avLst/>
          </a:prstGeom>
        </p:spPr>
        <p:txBody>
          <a:bodyPr spcFirstLastPara="1" wrap="square" lIns="93162" tIns="93162" rIns="93162" bIns="93162" anchor="t" anchorCtr="0">
            <a:noAutofit/>
          </a:bodyPr>
          <a:lstStyle/>
          <a:p>
            <a:pPr marL="0" indent="0">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Google Shape;119;gdff90e9b85_0_46:notes"/>
          <p:cNvSpPr>
            <a:spLocks noGrp="1" noRot="1" noChangeAspect="1"/>
          </p:cNvSpPr>
          <p:nvPr>
            <p:ph type="sldImg" idx="2"/>
          </p:nvPr>
        </p:nvSpPr>
        <p:spPr>
          <a:xfrm>
            <a:off x="4064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0" name="Google Shape;120;gdff90e9b85_0_46:notes"/>
          <p:cNvSpPr txBox="1">
            <a:spLocks noGrp="1"/>
          </p:cNvSpPr>
          <p:nvPr>
            <p:ph type="body" idx="1"/>
          </p:nvPr>
        </p:nvSpPr>
        <p:spPr>
          <a:xfrm>
            <a:off x="701040" y="4415790"/>
            <a:ext cx="5608320" cy="4183380"/>
          </a:xfrm>
          <a:prstGeom prst="rect">
            <a:avLst/>
          </a:prstGeom>
        </p:spPr>
        <p:txBody>
          <a:bodyPr spcFirstLastPara="1" wrap="square" lIns="93162" tIns="93162" rIns="93162" bIns="93162" anchor="t" anchorCtr="0">
            <a:noAutofit/>
          </a:bodyPr>
          <a:lstStyle/>
          <a:p>
            <a:pPr marL="0" indent="0">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4"/>
        <p:cNvGrpSpPr/>
        <p:nvPr/>
      </p:nvGrpSpPr>
      <p:grpSpPr>
        <a:xfrm>
          <a:off x="0" y="0"/>
          <a:ext cx="0" cy="0"/>
          <a:chOff x="0" y="0"/>
          <a:chExt cx="0" cy="0"/>
        </a:xfrm>
      </p:grpSpPr>
      <p:sp>
        <p:nvSpPr>
          <p:cNvPr id="125" name="Google Shape;125;gdff90e9b85_0_51:notes"/>
          <p:cNvSpPr>
            <a:spLocks noGrp="1" noRot="1" noChangeAspect="1"/>
          </p:cNvSpPr>
          <p:nvPr>
            <p:ph type="sldImg" idx="2"/>
          </p:nvPr>
        </p:nvSpPr>
        <p:spPr>
          <a:xfrm>
            <a:off x="4064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6" name="Google Shape;126;gdff90e9b85_0_51:notes"/>
          <p:cNvSpPr txBox="1">
            <a:spLocks noGrp="1"/>
          </p:cNvSpPr>
          <p:nvPr>
            <p:ph type="body" idx="1"/>
          </p:nvPr>
        </p:nvSpPr>
        <p:spPr>
          <a:xfrm>
            <a:off x="701040" y="4415790"/>
            <a:ext cx="5608320" cy="4183380"/>
          </a:xfrm>
          <a:prstGeom prst="rect">
            <a:avLst/>
          </a:prstGeom>
        </p:spPr>
        <p:txBody>
          <a:bodyPr spcFirstLastPara="1" wrap="square" lIns="93162" tIns="93162" rIns="93162" bIns="93162" anchor="t" anchorCtr="0">
            <a:noAutofit/>
          </a:bodyPr>
          <a:lstStyle/>
          <a:p>
            <a:pPr marL="0" indent="0">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0"/>
        <p:cNvGrpSpPr/>
        <p:nvPr/>
      </p:nvGrpSpPr>
      <p:grpSpPr>
        <a:xfrm>
          <a:off x="0" y="0"/>
          <a:ext cx="0" cy="0"/>
          <a:chOff x="0" y="0"/>
          <a:chExt cx="0" cy="0"/>
        </a:xfrm>
      </p:grpSpPr>
      <p:sp>
        <p:nvSpPr>
          <p:cNvPr id="131" name="Google Shape;131;gdff90e9b85_0_58:notes"/>
          <p:cNvSpPr>
            <a:spLocks noGrp="1" noRot="1" noChangeAspect="1"/>
          </p:cNvSpPr>
          <p:nvPr>
            <p:ph type="sldImg" idx="2"/>
          </p:nvPr>
        </p:nvSpPr>
        <p:spPr>
          <a:xfrm>
            <a:off x="4064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2" name="Google Shape;132;gdff90e9b85_0_58:notes"/>
          <p:cNvSpPr txBox="1">
            <a:spLocks noGrp="1"/>
          </p:cNvSpPr>
          <p:nvPr>
            <p:ph type="body" idx="1"/>
          </p:nvPr>
        </p:nvSpPr>
        <p:spPr>
          <a:xfrm>
            <a:off x="701040" y="4415790"/>
            <a:ext cx="5608320" cy="4183380"/>
          </a:xfrm>
          <a:prstGeom prst="rect">
            <a:avLst/>
          </a:prstGeom>
        </p:spPr>
        <p:txBody>
          <a:bodyPr spcFirstLastPara="1" wrap="square" lIns="93162" tIns="93162" rIns="93162" bIns="93162" anchor="t" anchorCtr="0">
            <a:noAutofit/>
          </a:bodyPr>
          <a:lstStyle/>
          <a:p>
            <a:pPr marL="0" indent="0">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6"/>
        <p:cNvGrpSpPr/>
        <p:nvPr/>
      </p:nvGrpSpPr>
      <p:grpSpPr>
        <a:xfrm>
          <a:off x="0" y="0"/>
          <a:ext cx="0" cy="0"/>
          <a:chOff x="0" y="0"/>
          <a:chExt cx="0" cy="0"/>
        </a:xfrm>
      </p:grpSpPr>
      <p:sp>
        <p:nvSpPr>
          <p:cNvPr id="137" name="Google Shape;137;gdff90e9b85_0_63:notes"/>
          <p:cNvSpPr>
            <a:spLocks noGrp="1" noRot="1" noChangeAspect="1"/>
          </p:cNvSpPr>
          <p:nvPr>
            <p:ph type="sldImg" idx="2"/>
          </p:nvPr>
        </p:nvSpPr>
        <p:spPr>
          <a:xfrm>
            <a:off x="4064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8" name="Google Shape;138;gdff90e9b85_0_63:notes"/>
          <p:cNvSpPr txBox="1">
            <a:spLocks noGrp="1"/>
          </p:cNvSpPr>
          <p:nvPr>
            <p:ph type="body" idx="1"/>
          </p:nvPr>
        </p:nvSpPr>
        <p:spPr>
          <a:xfrm>
            <a:off x="701040" y="4415790"/>
            <a:ext cx="5608320" cy="4183380"/>
          </a:xfrm>
          <a:prstGeom prst="rect">
            <a:avLst/>
          </a:prstGeom>
        </p:spPr>
        <p:txBody>
          <a:bodyPr spcFirstLastPara="1" wrap="square" lIns="93162" tIns="93162" rIns="93162" bIns="93162" anchor="t" anchorCtr="0">
            <a:noAutofit/>
          </a:bodyPr>
          <a:lstStyle/>
          <a:p>
            <a:pPr marL="0" indent="0">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2"/>
        <p:cNvGrpSpPr/>
        <p:nvPr/>
      </p:nvGrpSpPr>
      <p:grpSpPr>
        <a:xfrm>
          <a:off x="0" y="0"/>
          <a:ext cx="0" cy="0"/>
          <a:chOff x="0" y="0"/>
          <a:chExt cx="0" cy="0"/>
        </a:xfrm>
      </p:grpSpPr>
      <p:sp>
        <p:nvSpPr>
          <p:cNvPr id="143" name="Google Shape;143;ge0d63eeb57_0_5:notes"/>
          <p:cNvSpPr>
            <a:spLocks noGrp="1" noRot="1" noChangeAspect="1"/>
          </p:cNvSpPr>
          <p:nvPr>
            <p:ph type="sldImg" idx="2"/>
          </p:nvPr>
        </p:nvSpPr>
        <p:spPr>
          <a:xfrm>
            <a:off x="4064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4" name="Google Shape;144;ge0d63eeb57_0_5:notes"/>
          <p:cNvSpPr txBox="1">
            <a:spLocks noGrp="1"/>
          </p:cNvSpPr>
          <p:nvPr>
            <p:ph type="body" idx="1"/>
          </p:nvPr>
        </p:nvSpPr>
        <p:spPr>
          <a:xfrm>
            <a:off x="701040" y="4415790"/>
            <a:ext cx="5608320" cy="4183380"/>
          </a:xfrm>
          <a:prstGeom prst="rect">
            <a:avLst/>
          </a:prstGeom>
        </p:spPr>
        <p:txBody>
          <a:bodyPr spcFirstLastPara="1" wrap="square" lIns="93162" tIns="93162" rIns="93162" bIns="93162" anchor="t" anchorCtr="0">
            <a:noAutofit/>
          </a:bodyPr>
          <a:lstStyle/>
          <a:p>
            <a:pPr marL="0" indent="0">
              <a:buNone/>
            </a:pPr>
            <a:r>
              <a:rPr lang="en" dirty="0">
                <a:solidFill>
                  <a:schemeClr val="tx1"/>
                </a:solidFill>
              </a:rPr>
              <a:t>Theoretical framework</a:t>
            </a:r>
            <a:endParaRPr dirty="0">
              <a:solidFill>
                <a:schemeClr val="tx1"/>
              </a:solidFill>
            </a:endParaRPr>
          </a:p>
          <a:p>
            <a:pPr marL="0" indent="0">
              <a:buNone/>
            </a:pPr>
            <a:endParaRPr dirty="0">
              <a:solidFill>
                <a:schemeClr val="tx1"/>
              </a:solidFill>
            </a:endParaRPr>
          </a:p>
          <a:p>
            <a:pPr marL="0" indent="0">
              <a:buNone/>
            </a:pPr>
            <a:r>
              <a:rPr lang="en" dirty="0">
                <a:solidFill>
                  <a:schemeClr val="tx1"/>
                </a:solidFill>
              </a:rPr>
              <a:t>Many people view persons with disabilities in a medical sense. In the medical model of disability, disabilities are considered abnormal and a deficit. This model suggests that problems facing persons with disabilities lay within the individual. In the social model of a disability, in alignment with tenets of diversity, a person with a disability is viewed with acceptance and respect. </a:t>
            </a:r>
            <a:endParaRPr dirty="0">
              <a:solidFill>
                <a:schemeClr val="tx1"/>
              </a:solidFill>
            </a:endParaRPr>
          </a:p>
          <a:p>
            <a:pPr marL="465887" indent="-304121">
              <a:buChar char="-"/>
            </a:pPr>
            <a:r>
              <a:rPr lang="en" dirty="0">
                <a:solidFill>
                  <a:schemeClr val="tx1"/>
                </a:solidFill>
              </a:rPr>
              <a:t>Medical: Impairment is focus. Reactive and stigmatizing, accommodations requested after individual self-identifies as person with a disability</a:t>
            </a:r>
            <a:endParaRPr dirty="0">
              <a:solidFill>
                <a:schemeClr val="tx1"/>
              </a:solidFill>
            </a:endParaRPr>
          </a:p>
          <a:p>
            <a:pPr marL="465887" indent="-304121">
              <a:buChar char="-"/>
            </a:pPr>
            <a:r>
              <a:rPr lang="en" dirty="0">
                <a:solidFill>
                  <a:schemeClr val="tx1"/>
                </a:solidFill>
              </a:rPr>
              <a:t>Social: Environment is focus. Proactive and inclusive, remove barriers to access from beginning </a:t>
            </a:r>
            <a:endParaRPr dirty="0">
              <a:solidFill>
                <a:schemeClr val="tx1"/>
              </a:solidFill>
            </a:endParaRPr>
          </a:p>
          <a:p>
            <a:pPr marL="0" indent="0">
              <a:buNone/>
            </a:pPr>
            <a:endParaRPr dirty="0">
              <a:solidFill>
                <a:schemeClr val="tx1"/>
              </a:solidFill>
            </a:endParaRPr>
          </a:p>
          <a:p>
            <a:pPr marL="0" indent="0">
              <a:buNone/>
            </a:pPr>
            <a:r>
              <a:rPr lang="en" dirty="0">
                <a:solidFill>
                  <a:schemeClr val="tx1"/>
                </a:solidFill>
              </a:rPr>
              <a:t>As a simple example, if a person is unable to climb stairs, the medical model focuses on making the individual physically able to climb stairs. The social model tries to make stair-climbing unnecessary, such as by replacing the stairs with a wheelchair-accessible ramp.</a:t>
            </a:r>
            <a:endParaRPr dirty="0">
              <a:solidFill>
                <a:schemeClr val="tx1"/>
              </a:solidFill>
            </a:endParaRPr>
          </a:p>
          <a:p>
            <a:pPr marL="0" indent="0">
              <a:buNone/>
            </a:pPr>
            <a:endParaRPr dirty="0">
              <a:solidFill>
                <a:schemeClr val="tx1"/>
              </a:solidFill>
            </a:endParaRPr>
          </a:p>
          <a:p>
            <a:pPr marL="0" indent="0">
              <a:buNone/>
            </a:pPr>
            <a:r>
              <a:rPr lang="en" dirty="0">
                <a:solidFill>
                  <a:schemeClr val="tx1"/>
                </a:solidFill>
              </a:rPr>
              <a:t>From Zebadiah Hall: </a:t>
            </a:r>
            <a:r>
              <a:rPr lang="en" b="1" dirty="0">
                <a:solidFill>
                  <a:schemeClr val="tx1"/>
                </a:solidFill>
              </a:rPr>
              <a:t>Reframe</a:t>
            </a:r>
            <a:r>
              <a:rPr lang="en" dirty="0">
                <a:solidFill>
                  <a:schemeClr val="tx1"/>
                </a:solidFill>
              </a:rPr>
              <a:t>d disability definition: The loss or limitation of opportunities to take part in society on an equal level with others due to social and environmental barriers.</a:t>
            </a:r>
            <a:endParaRPr dirty="0">
              <a:solidFill>
                <a:schemeClr val="tx1"/>
              </a:solidFill>
            </a:endParaRPr>
          </a:p>
          <a:p>
            <a:pPr marL="0" indent="0">
              <a:buNone/>
            </a:pPr>
            <a:endParaRPr dirty="0">
              <a:solidFill>
                <a:schemeClr val="tx1"/>
              </a:solidFill>
            </a:endParaRPr>
          </a:p>
          <a:p>
            <a:pPr marL="0" indent="0">
              <a:buNone/>
            </a:pPr>
            <a:r>
              <a:rPr lang="en" b="1" dirty="0">
                <a:solidFill>
                  <a:schemeClr val="tx1"/>
                </a:solidFill>
              </a:rPr>
              <a:t>Faculty are instrumental to changing the culture</a:t>
            </a:r>
            <a:endParaRPr b="1" dirty="0">
              <a:solidFill>
                <a:schemeClr val="tx1"/>
              </a:solidFill>
            </a:endParaRPr>
          </a:p>
          <a:p>
            <a:pPr marL="0" indent="0">
              <a:buNone/>
            </a:pPr>
            <a:endParaRPr dirty="0">
              <a:solidFill>
                <a:schemeClr val="tx1"/>
              </a:solidFill>
            </a:endParaRPr>
          </a:p>
          <a:p>
            <a:pPr marL="0" indent="0">
              <a:buNone/>
            </a:pPr>
            <a:r>
              <a:rPr lang="en" dirty="0">
                <a:solidFill>
                  <a:schemeClr val="tx1"/>
                </a:solidFill>
              </a:rPr>
              <a:t>The field is rapidly evolving alongside and intertwined with other social justice movements. We recognize that there are financial, cultural and logistical barriers so we are conscious of this as we evolve our support services models..</a:t>
            </a:r>
            <a:endParaRPr dirty="0">
              <a:solidFill>
                <a:schemeClr val="tx1"/>
              </a:solidFill>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lstStyle/>
          <a:p>
            <a:r>
              <a:rPr lang="en-US" dirty="0">
                <a:solidFill>
                  <a:schemeClr val="tx1"/>
                </a:solidFill>
              </a:rPr>
              <a:t>The most recent model of disability, is the Social Justice Model of Disability.  In the 1980s, the disability community began to think that The Rehabilitation Act of 1973 was not enough and a Civil Rights effort began, laying the groundwork for the Americans with Disabilities Act of 1990. </a:t>
            </a:r>
          </a:p>
        </p:txBody>
      </p:sp>
    </p:spTree>
    <p:extLst>
      <p:ext uri="{BB962C8B-B14F-4D97-AF65-F5344CB8AC3E}">
        <p14:creationId xmlns:p14="http://schemas.microsoft.com/office/powerpoint/2010/main" val="182841155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7"/>
        <p:cNvGrpSpPr/>
        <p:nvPr/>
      </p:nvGrpSpPr>
      <p:grpSpPr>
        <a:xfrm>
          <a:off x="0" y="0"/>
          <a:ext cx="0" cy="0"/>
          <a:chOff x="0" y="0"/>
          <a:chExt cx="0" cy="0"/>
        </a:xfrm>
      </p:grpSpPr>
      <p:sp>
        <p:nvSpPr>
          <p:cNvPr id="148" name="Google Shape;148;gdff90e9b85_0_68:notes"/>
          <p:cNvSpPr>
            <a:spLocks noGrp="1" noRot="1" noChangeAspect="1"/>
          </p:cNvSpPr>
          <p:nvPr>
            <p:ph type="sldImg" idx="2"/>
          </p:nvPr>
        </p:nvSpPr>
        <p:spPr>
          <a:xfrm>
            <a:off x="4064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9" name="Google Shape;149;gdff90e9b85_0_68:notes"/>
          <p:cNvSpPr txBox="1">
            <a:spLocks noGrp="1"/>
          </p:cNvSpPr>
          <p:nvPr>
            <p:ph type="body" idx="1"/>
          </p:nvPr>
        </p:nvSpPr>
        <p:spPr>
          <a:xfrm>
            <a:off x="701040" y="4415790"/>
            <a:ext cx="5608320" cy="4183380"/>
          </a:xfrm>
          <a:prstGeom prst="rect">
            <a:avLst/>
          </a:prstGeom>
        </p:spPr>
        <p:txBody>
          <a:bodyPr spcFirstLastPara="1" wrap="square" lIns="93162" tIns="93162" rIns="93162" bIns="93162" anchor="t" anchorCtr="0">
            <a:noAutofit/>
          </a:bodyPr>
          <a:lstStyle/>
          <a:p>
            <a:pPr marL="0" indent="0">
              <a:buNone/>
            </a:pP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4"/>
        <p:cNvGrpSpPr/>
        <p:nvPr/>
      </p:nvGrpSpPr>
      <p:grpSpPr>
        <a:xfrm>
          <a:off x="0" y="0"/>
          <a:ext cx="0" cy="0"/>
          <a:chOff x="0" y="0"/>
          <a:chExt cx="0" cy="0"/>
        </a:xfrm>
      </p:grpSpPr>
      <p:sp>
        <p:nvSpPr>
          <p:cNvPr id="155" name="Google Shape;155;gdff90e9b85_0_73:notes"/>
          <p:cNvSpPr>
            <a:spLocks noGrp="1" noRot="1" noChangeAspect="1"/>
          </p:cNvSpPr>
          <p:nvPr>
            <p:ph type="sldImg" idx="2"/>
          </p:nvPr>
        </p:nvSpPr>
        <p:spPr>
          <a:xfrm>
            <a:off x="4064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6" name="Google Shape;156;gdff90e9b85_0_73:notes"/>
          <p:cNvSpPr txBox="1">
            <a:spLocks noGrp="1"/>
          </p:cNvSpPr>
          <p:nvPr>
            <p:ph type="body" idx="1"/>
          </p:nvPr>
        </p:nvSpPr>
        <p:spPr>
          <a:xfrm>
            <a:off x="701040" y="4415790"/>
            <a:ext cx="5608320" cy="4183380"/>
          </a:xfrm>
          <a:prstGeom prst="rect">
            <a:avLst/>
          </a:prstGeom>
        </p:spPr>
        <p:txBody>
          <a:bodyPr spcFirstLastPara="1" wrap="square" lIns="93162" tIns="93162" rIns="93162" bIns="93162" anchor="t" anchorCtr="0">
            <a:noAutofit/>
          </a:bodyPr>
          <a:lstStyle/>
          <a:p>
            <a:pPr marL="0" indent="0">
              <a:buNone/>
            </a:pP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1"/>
        <p:cNvGrpSpPr/>
        <p:nvPr/>
      </p:nvGrpSpPr>
      <p:grpSpPr>
        <a:xfrm>
          <a:off x="0" y="0"/>
          <a:ext cx="0" cy="0"/>
          <a:chOff x="0" y="0"/>
          <a:chExt cx="0" cy="0"/>
        </a:xfrm>
      </p:grpSpPr>
      <p:sp>
        <p:nvSpPr>
          <p:cNvPr id="162" name="Google Shape;162;ge0d63eeb57_0_305:notes"/>
          <p:cNvSpPr>
            <a:spLocks noGrp="1" noRot="1" noChangeAspect="1"/>
          </p:cNvSpPr>
          <p:nvPr>
            <p:ph type="sldImg" idx="2"/>
          </p:nvPr>
        </p:nvSpPr>
        <p:spPr>
          <a:xfrm>
            <a:off x="4064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3" name="Google Shape;163;ge0d63eeb57_0_305:notes"/>
          <p:cNvSpPr txBox="1">
            <a:spLocks noGrp="1"/>
          </p:cNvSpPr>
          <p:nvPr>
            <p:ph type="body" idx="1"/>
          </p:nvPr>
        </p:nvSpPr>
        <p:spPr>
          <a:xfrm>
            <a:off x="701040" y="4415790"/>
            <a:ext cx="5608320" cy="4183380"/>
          </a:xfrm>
          <a:prstGeom prst="rect">
            <a:avLst/>
          </a:prstGeom>
        </p:spPr>
        <p:txBody>
          <a:bodyPr spcFirstLastPara="1" wrap="square" lIns="93162" tIns="93162" rIns="93162" bIns="93162" anchor="t" anchorCtr="0">
            <a:noAutofit/>
          </a:bodyPr>
          <a:lstStyle/>
          <a:p>
            <a:pPr marL="0" indent="0">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Google Shape;57;gdff90e9b85_0_0:notes"/>
          <p:cNvSpPr>
            <a:spLocks noGrp="1" noRot="1" noChangeAspect="1"/>
          </p:cNvSpPr>
          <p:nvPr>
            <p:ph type="sldImg" idx="2"/>
          </p:nvPr>
        </p:nvSpPr>
        <p:spPr>
          <a:xfrm>
            <a:off x="4064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8" name="Google Shape;58;gdff90e9b85_0_0:notes"/>
          <p:cNvSpPr txBox="1">
            <a:spLocks noGrp="1"/>
          </p:cNvSpPr>
          <p:nvPr>
            <p:ph type="body" idx="1"/>
          </p:nvPr>
        </p:nvSpPr>
        <p:spPr>
          <a:xfrm>
            <a:off x="701040" y="4415790"/>
            <a:ext cx="5608320" cy="4183380"/>
          </a:xfrm>
          <a:prstGeom prst="rect">
            <a:avLst/>
          </a:prstGeom>
        </p:spPr>
        <p:txBody>
          <a:bodyPr spcFirstLastPara="1" wrap="square" lIns="93162" tIns="93162" rIns="93162" bIns="93162" anchor="t" anchorCtr="0">
            <a:noAutofit/>
          </a:bodyPr>
          <a:lstStyle/>
          <a:p>
            <a:pPr marL="0" indent="0">
              <a:buNone/>
            </a:pP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8"/>
        <p:cNvGrpSpPr/>
        <p:nvPr/>
      </p:nvGrpSpPr>
      <p:grpSpPr>
        <a:xfrm>
          <a:off x="0" y="0"/>
          <a:ext cx="0" cy="0"/>
          <a:chOff x="0" y="0"/>
          <a:chExt cx="0" cy="0"/>
        </a:xfrm>
      </p:grpSpPr>
      <p:sp>
        <p:nvSpPr>
          <p:cNvPr id="169" name="Google Shape;169;gdff90e9b85_0_92:notes"/>
          <p:cNvSpPr>
            <a:spLocks noGrp="1" noRot="1" noChangeAspect="1"/>
          </p:cNvSpPr>
          <p:nvPr>
            <p:ph type="sldImg" idx="2"/>
          </p:nvPr>
        </p:nvSpPr>
        <p:spPr>
          <a:xfrm>
            <a:off x="4064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0" name="Google Shape;170;gdff90e9b85_0_92:notes"/>
          <p:cNvSpPr txBox="1">
            <a:spLocks noGrp="1"/>
          </p:cNvSpPr>
          <p:nvPr>
            <p:ph type="body" idx="1"/>
          </p:nvPr>
        </p:nvSpPr>
        <p:spPr>
          <a:xfrm>
            <a:off x="701040" y="4415790"/>
            <a:ext cx="5608320" cy="4183380"/>
          </a:xfrm>
          <a:prstGeom prst="rect">
            <a:avLst/>
          </a:prstGeom>
        </p:spPr>
        <p:txBody>
          <a:bodyPr spcFirstLastPara="1" wrap="square" lIns="93162" tIns="93162" rIns="93162" bIns="93162" anchor="t" anchorCtr="0">
            <a:noAutofit/>
          </a:bodyPr>
          <a:lstStyle/>
          <a:p>
            <a:pPr marL="0" indent="0">
              <a:buNone/>
            </a:pP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4"/>
        <p:cNvGrpSpPr/>
        <p:nvPr/>
      </p:nvGrpSpPr>
      <p:grpSpPr>
        <a:xfrm>
          <a:off x="0" y="0"/>
          <a:ext cx="0" cy="0"/>
          <a:chOff x="0" y="0"/>
          <a:chExt cx="0" cy="0"/>
        </a:xfrm>
      </p:grpSpPr>
      <p:sp>
        <p:nvSpPr>
          <p:cNvPr id="175" name="Google Shape;175;ge0d63eeb57_0_190:notes"/>
          <p:cNvSpPr>
            <a:spLocks noGrp="1" noRot="1" noChangeAspect="1"/>
          </p:cNvSpPr>
          <p:nvPr>
            <p:ph type="sldImg" idx="2"/>
          </p:nvPr>
        </p:nvSpPr>
        <p:spPr>
          <a:xfrm>
            <a:off x="4064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6" name="Google Shape;176;ge0d63eeb57_0_190:notes"/>
          <p:cNvSpPr txBox="1">
            <a:spLocks noGrp="1"/>
          </p:cNvSpPr>
          <p:nvPr>
            <p:ph type="body" idx="1"/>
          </p:nvPr>
        </p:nvSpPr>
        <p:spPr>
          <a:xfrm>
            <a:off x="701040" y="4415790"/>
            <a:ext cx="5608320" cy="4183380"/>
          </a:xfrm>
          <a:prstGeom prst="rect">
            <a:avLst/>
          </a:prstGeom>
        </p:spPr>
        <p:txBody>
          <a:bodyPr spcFirstLastPara="1" wrap="square" lIns="93162" tIns="93162" rIns="93162" bIns="93162" anchor="t" anchorCtr="0">
            <a:noAutofit/>
          </a:bodyPr>
          <a:lstStyle/>
          <a:p>
            <a:pPr marL="0" indent="0">
              <a:buNone/>
            </a:pPr>
            <a:r>
              <a:rPr lang="en"/>
              <a:t>AHEAD: https://www.ahead.org/professional-resources/accommodations/documentation</a:t>
            </a: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0"/>
        <p:cNvGrpSpPr/>
        <p:nvPr/>
      </p:nvGrpSpPr>
      <p:grpSpPr>
        <a:xfrm>
          <a:off x="0" y="0"/>
          <a:ext cx="0" cy="0"/>
          <a:chOff x="0" y="0"/>
          <a:chExt cx="0" cy="0"/>
        </a:xfrm>
      </p:grpSpPr>
      <p:sp>
        <p:nvSpPr>
          <p:cNvPr id="181" name="Google Shape;181;ge0d63eeb57_0_250:notes"/>
          <p:cNvSpPr>
            <a:spLocks noGrp="1" noRot="1" noChangeAspect="1"/>
          </p:cNvSpPr>
          <p:nvPr>
            <p:ph type="sldImg" idx="2"/>
          </p:nvPr>
        </p:nvSpPr>
        <p:spPr>
          <a:xfrm>
            <a:off x="4064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2" name="Google Shape;182;ge0d63eeb57_0_250:notes"/>
          <p:cNvSpPr txBox="1">
            <a:spLocks noGrp="1"/>
          </p:cNvSpPr>
          <p:nvPr>
            <p:ph type="body" idx="1"/>
          </p:nvPr>
        </p:nvSpPr>
        <p:spPr>
          <a:xfrm>
            <a:off x="701040" y="4415790"/>
            <a:ext cx="5608320" cy="4183380"/>
          </a:xfrm>
          <a:prstGeom prst="rect">
            <a:avLst/>
          </a:prstGeom>
        </p:spPr>
        <p:txBody>
          <a:bodyPr spcFirstLastPara="1" wrap="square" lIns="93162" tIns="93162" rIns="93162" bIns="93162" anchor="t" anchorCtr="0">
            <a:noAutofit/>
          </a:bodyPr>
          <a:lstStyle/>
          <a:p>
            <a:pPr marL="0" indent="0">
              <a:buNone/>
            </a:pPr>
            <a:r>
              <a:rPr lang="en" dirty="0"/>
              <a:t>Individual review: case-by-case basis, how student is impacted by disability in their environment </a:t>
            </a:r>
            <a:endParaRPr dirty="0"/>
          </a:p>
          <a:p>
            <a:pPr marL="0" indent="0">
              <a:buNone/>
            </a:pPr>
            <a:r>
              <a:rPr lang="en" dirty="0"/>
              <a:t>Commonsense standard: no need for specific language or extensive dx evidence. No 3rd party info required if impact is readily apparent </a:t>
            </a:r>
            <a:endParaRPr dirty="0"/>
          </a:p>
          <a:p>
            <a:pPr marL="0" indent="0">
              <a:buNone/>
            </a:pPr>
            <a:r>
              <a:rPr lang="en" dirty="0"/>
              <a:t>Non-burdensome Process: cannot discourage </a:t>
            </a:r>
            <a:endParaRPr dirty="0"/>
          </a:p>
          <a:p>
            <a:pPr marL="0" indent="0">
              <a:buNone/>
            </a:pPr>
            <a:r>
              <a:rPr lang="en" dirty="0"/>
              <a:t>Current and relevant, but not necessarily recent. Disabilities typically stable lifelong conditions</a:t>
            </a:r>
            <a:endParaRPr dirty="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6"/>
        <p:cNvGrpSpPr/>
        <p:nvPr/>
      </p:nvGrpSpPr>
      <p:grpSpPr>
        <a:xfrm>
          <a:off x="0" y="0"/>
          <a:ext cx="0" cy="0"/>
          <a:chOff x="0" y="0"/>
          <a:chExt cx="0" cy="0"/>
        </a:xfrm>
      </p:grpSpPr>
      <p:sp>
        <p:nvSpPr>
          <p:cNvPr id="187" name="Google Shape;187;gdff90e9b85_0_104:notes"/>
          <p:cNvSpPr>
            <a:spLocks noGrp="1" noRot="1" noChangeAspect="1"/>
          </p:cNvSpPr>
          <p:nvPr>
            <p:ph type="sldImg" idx="2"/>
          </p:nvPr>
        </p:nvSpPr>
        <p:spPr>
          <a:xfrm>
            <a:off x="4064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8" name="Google Shape;188;gdff90e9b85_0_104:notes"/>
          <p:cNvSpPr txBox="1">
            <a:spLocks noGrp="1"/>
          </p:cNvSpPr>
          <p:nvPr>
            <p:ph type="body" idx="1"/>
          </p:nvPr>
        </p:nvSpPr>
        <p:spPr>
          <a:xfrm>
            <a:off x="701040" y="4415790"/>
            <a:ext cx="5608320" cy="4183380"/>
          </a:xfrm>
          <a:prstGeom prst="rect">
            <a:avLst/>
          </a:prstGeom>
        </p:spPr>
        <p:txBody>
          <a:bodyPr spcFirstLastPara="1" wrap="square" lIns="93162" tIns="93162" rIns="93162" bIns="93162" anchor="t" anchorCtr="0">
            <a:noAutofit/>
          </a:bodyPr>
          <a:lstStyle/>
          <a:p>
            <a:pPr marL="0" indent="0">
              <a:buNone/>
            </a:pP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2"/>
        <p:cNvGrpSpPr/>
        <p:nvPr/>
      </p:nvGrpSpPr>
      <p:grpSpPr>
        <a:xfrm>
          <a:off x="0" y="0"/>
          <a:ext cx="0" cy="0"/>
          <a:chOff x="0" y="0"/>
          <a:chExt cx="0" cy="0"/>
        </a:xfrm>
      </p:grpSpPr>
      <p:sp>
        <p:nvSpPr>
          <p:cNvPr id="193" name="Google Shape;193;gdff90e9b85_0_82:notes"/>
          <p:cNvSpPr>
            <a:spLocks noGrp="1" noRot="1" noChangeAspect="1"/>
          </p:cNvSpPr>
          <p:nvPr>
            <p:ph type="sldImg" idx="2"/>
          </p:nvPr>
        </p:nvSpPr>
        <p:spPr>
          <a:xfrm>
            <a:off x="4064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4" name="Google Shape;194;gdff90e9b85_0_82:notes"/>
          <p:cNvSpPr txBox="1">
            <a:spLocks noGrp="1"/>
          </p:cNvSpPr>
          <p:nvPr>
            <p:ph type="body" idx="1"/>
          </p:nvPr>
        </p:nvSpPr>
        <p:spPr>
          <a:xfrm>
            <a:off x="701040" y="4415790"/>
            <a:ext cx="5608320" cy="4183380"/>
          </a:xfrm>
          <a:prstGeom prst="rect">
            <a:avLst/>
          </a:prstGeom>
        </p:spPr>
        <p:txBody>
          <a:bodyPr spcFirstLastPara="1" wrap="square" lIns="93162" tIns="93162" rIns="93162" bIns="93162" anchor="t" anchorCtr="0">
            <a:noAutofit/>
          </a:bodyPr>
          <a:lstStyle/>
          <a:p>
            <a:pPr marL="0" indent="0">
              <a:buNone/>
            </a:pPr>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8"/>
        <p:cNvGrpSpPr/>
        <p:nvPr/>
      </p:nvGrpSpPr>
      <p:grpSpPr>
        <a:xfrm>
          <a:off x="0" y="0"/>
          <a:ext cx="0" cy="0"/>
          <a:chOff x="0" y="0"/>
          <a:chExt cx="0" cy="0"/>
        </a:xfrm>
      </p:grpSpPr>
      <p:sp>
        <p:nvSpPr>
          <p:cNvPr id="199" name="Google Shape;199;gdff90e9b85_0_109:notes"/>
          <p:cNvSpPr>
            <a:spLocks noGrp="1" noRot="1" noChangeAspect="1"/>
          </p:cNvSpPr>
          <p:nvPr>
            <p:ph type="sldImg" idx="2"/>
          </p:nvPr>
        </p:nvSpPr>
        <p:spPr>
          <a:xfrm>
            <a:off x="4064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0" name="Google Shape;200;gdff90e9b85_0_109:notes"/>
          <p:cNvSpPr txBox="1">
            <a:spLocks noGrp="1"/>
          </p:cNvSpPr>
          <p:nvPr>
            <p:ph type="body" idx="1"/>
          </p:nvPr>
        </p:nvSpPr>
        <p:spPr>
          <a:xfrm>
            <a:off x="701040" y="4415790"/>
            <a:ext cx="5608320" cy="4183380"/>
          </a:xfrm>
          <a:prstGeom prst="rect">
            <a:avLst/>
          </a:prstGeom>
        </p:spPr>
        <p:txBody>
          <a:bodyPr spcFirstLastPara="1" wrap="square" lIns="93162" tIns="93162" rIns="93162" bIns="93162" anchor="t" anchorCtr="0">
            <a:noAutofit/>
          </a:bodyPr>
          <a:lstStyle/>
          <a:p>
            <a:pPr marL="0" indent="0">
              <a:buNone/>
            </a:pPr>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4"/>
        <p:cNvGrpSpPr/>
        <p:nvPr/>
      </p:nvGrpSpPr>
      <p:grpSpPr>
        <a:xfrm>
          <a:off x="0" y="0"/>
          <a:ext cx="0" cy="0"/>
          <a:chOff x="0" y="0"/>
          <a:chExt cx="0" cy="0"/>
        </a:xfrm>
      </p:grpSpPr>
      <p:sp>
        <p:nvSpPr>
          <p:cNvPr id="205" name="Google Shape;205;gdff90e9b85_0_124:notes"/>
          <p:cNvSpPr>
            <a:spLocks noGrp="1" noRot="1" noChangeAspect="1"/>
          </p:cNvSpPr>
          <p:nvPr>
            <p:ph type="sldImg" idx="2"/>
          </p:nvPr>
        </p:nvSpPr>
        <p:spPr>
          <a:xfrm>
            <a:off x="4064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6" name="Google Shape;206;gdff90e9b85_0_124:notes"/>
          <p:cNvSpPr txBox="1">
            <a:spLocks noGrp="1"/>
          </p:cNvSpPr>
          <p:nvPr>
            <p:ph type="body" idx="1"/>
          </p:nvPr>
        </p:nvSpPr>
        <p:spPr>
          <a:xfrm>
            <a:off x="701040" y="4415790"/>
            <a:ext cx="5608320" cy="4183380"/>
          </a:xfrm>
          <a:prstGeom prst="rect">
            <a:avLst/>
          </a:prstGeom>
        </p:spPr>
        <p:txBody>
          <a:bodyPr spcFirstLastPara="1" wrap="square" lIns="93162" tIns="93162" rIns="93162" bIns="93162" anchor="t" anchorCtr="0">
            <a:noAutofit/>
          </a:bodyPr>
          <a:lstStyle/>
          <a:p>
            <a:pPr marL="0" indent="0">
              <a:buNone/>
            </a:pPr>
            <a:r>
              <a:rPr lang="en"/>
              <a:t>Quote Academic Ableism </a:t>
            </a:r>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0"/>
        <p:cNvGrpSpPr/>
        <p:nvPr/>
      </p:nvGrpSpPr>
      <p:grpSpPr>
        <a:xfrm>
          <a:off x="0" y="0"/>
          <a:ext cx="0" cy="0"/>
          <a:chOff x="0" y="0"/>
          <a:chExt cx="0" cy="0"/>
        </a:xfrm>
      </p:grpSpPr>
      <p:sp>
        <p:nvSpPr>
          <p:cNvPr id="211" name="Google Shape;211;gdff90e9b85_0_99:notes"/>
          <p:cNvSpPr>
            <a:spLocks noGrp="1" noRot="1" noChangeAspect="1"/>
          </p:cNvSpPr>
          <p:nvPr>
            <p:ph type="sldImg" idx="2"/>
          </p:nvPr>
        </p:nvSpPr>
        <p:spPr>
          <a:xfrm>
            <a:off x="4064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2" name="Google Shape;212;gdff90e9b85_0_99:notes"/>
          <p:cNvSpPr txBox="1">
            <a:spLocks noGrp="1"/>
          </p:cNvSpPr>
          <p:nvPr>
            <p:ph type="body" idx="1"/>
          </p:nvPr>
        </p:nvSpPr>
        <p:spPr>
          <a:xfrm>
            <a:off x="701040" y="4415790"/>
            <a:ext cx="5608320" cy="4183380"/>
          </a:xfrm>
          <a:prstGeom prst="rect">
            <a:avLst/>
          </a:prstGeom>
        </p:spPr>
        <p:txBody>
          <a:bodyPr spcFirstLastPara="1" wrap="square" lIns="93162" tIns="93162" rIns="93162" bIns="93162" anchor="t" anchorCtr="0">
            <a:noAutofit/>
          </a:bodyPr>
          <a:lstStyle/>
          <a:p>
            <a:pPr marL="0" indent="0">
              <a:buNone/>
            </a:pPr>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6"/>
        <p:cNvGrpSpPr/>
        <p:nvPr/>
      </p:nvGrpSpPr>
      <p:grpSpPr>
        <a:xfrm>
          <a:off x="0" y="0"/>
          <a:ext cx="0" cy="0"/>
          <a:chOff x="0" y="0"/>
          <a:chExt cx="0" cy="0"/>
        </a:xfrm>
      </p:grpSpPr>
      <p:sp>
        <p:nvSpPr>
          <p:cNvPr id="217" name="Google Shape;217;gdff90e9b85_0_119:notes"/>
          <p:cNvSpPr>
            <a:spLocks noGrp="1" noRot="1" noChangeAspect="1"/>
          </p:cNvSpPr>
          <p:nvPr>
            <p:ph type="sldImg" idx="2"/>
          </p:nvPr>
        </p:nvSpPr>
        <p:spPr>
          <a:xfrm>
            <a:off x="4064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8" name="Google Shape;218;gdff90e9b85_0_119:notes"/>
          <p:cNvSpPr txBox="1">
            <a:spLocks noGrp="1"/>
          </p:cNvSpPr>
          <p:nvPr>
            <p:ph type="body" idx="1"/>
          </p:nvPr>
        </p:nvSpPr>
        <p:spPr>
          <a:xfrm>
            <a:off x="701040" y="4415790"/>
            <a:ext cx="5608320" cy="4183380"/>
          </a:xfrm>
          <a:prstGeom prst="rect">
            <a:avLst/>
          </a:prstGeom>
        </p:spPr>
        <p:txBody>
          <a:bodyPr spcFirstLastPara="1" wrap="square" lIns="93162" tIns="93162" rIns="93162" bIns="93162" anchor="t" anchorCtr="0">
            <a:noAutofit/>
          </a:bodyPr>
          <a:lstStyle/>
          <a:p>
            <a:pPr marL="0" indent="0">
              <a:buNone/>
            </a:pPr>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2"/>
        <p:cNvGrpSpPr/>
        <p:nvPr/>
      </p:nvGrpSpPr>
      <p:grpSpPr>
        <a:xfrm>
          <a:off x="0" y="0"/>
          <a:ext cx="0" cy="0"/>
          <a:chOff x="0" y="0"/>
          <a:chExt cx="0" cy="0"/>
        </a:xfrm>
      </p:grpSpPr>
      <p:sp>
        <p:nvSpPr>
          <p:cNvPr id="223" name="Google Shape;223;gdff90e9b85_0_114:notes"/>
          <p:cNvSpPr>
            <a:spLocks noGrp="1" noRot="1" noChangeAspect="1"/>
          </p:cNvSpPr>
          <p:nvPr>
            <p:ph type="sldImg" idx="2"/>
          </p:nvPr>
        </p:nvSpPr>
        <p:spPr>
          <a:xfrm>
            <a:off x="4064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4" name="Google Shape;224;gdff90e9b85_0_114:notes"/>
          <p:cNvSpPr txBox="1">
            <a:spLocks noGrp="1"/>
          </p:cNvSpPr>
          <p:nvPr>
            <p:ph type="body" idx="1"/>
          </p:nvPr>
        </p:nvSpPr>
        <p:spPr>
          <a:xfrm>
            <a:off x="701040" y="4415790"/>
            <a:ext cx="5608320" cy="4183380"/>
          </a:xfrm>
          <a:prstGeom prst="rect">
            <a:avLst/>
          </a:prstGeom>
        </p:spPr>
        <p:txBody>
          <a:bodyPr spcFirstLastPara="1" wrap="square" lIns="93162" tIns="93162" rIns="93162" bIns="93162" anchor="t" anchorCtr="0">
            <a:noAutofit/>
          </a:bodyPr>
          <a:lstStyle/>
          <a:p>
            <a:pPr marL="0" indent="0">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Google Shape;69;gdff90e9b85_0_10:notes"/>
          <p:cNvSpPr>
            <a:spLocks noGrp="1" noRot="1" noChangeAspect="1"/>
          </p:cNvSpPr>
          <p:nvPr>
            <p:ph type="sldImg" idx="2"/>
          </p:nvPr>
        </p:nvSpPr>
        <p:spPr>
          <a:xfrm>
            <a:off x="4064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0" name="Google Shape;70;gdff90e9b85_0_10:notes"/>
          <p:cNvSpPr txBox="1">
            <a:spLocks noGrp="1"/>
          </p:cNvSpPr>
          <p:nvPr>
            <p:ph type="body" idx="1"/>
          </p:nvPr>
        </p:nvSpPr>
        <p:spPr>
          <a:xfrm>
            <a:off x="701040" y="4415790"/>
            <a:ext cx="5608320" cy="4183380"/>
          </a:xfrm>
          <a:prstGeom prst="rect">
            <a:avLst/>
          </a:prstGeom>
        </p:spPr>
        <p:txBody>
          <a:bodyPr spcFirstLastPara="1" wrap="square" lIns="93162" tIns="93162" rIns="93162" bIns="93162" anchor="t" anchorCtr="0">
            <a:noAutofit/>
          </a:bodyPr>
          <a:lstStyle/>
          <a:p>
            <a:pPr marL="0" indent="0">
              <a:buNone/>
            </a:pPr>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8"/>
        <p:cNvGrpSpPr/>
        <p:nvPr/>
      </p:nvGrpSpPr>
      <p:grpSpPr>
        <a:xfrm>
          <a:off x="0" y="0"/>
          <a:ext cx="0" cy="0"/>
          <a:chOff x="0" y="0"/>
          <a:chExt cx="0" cy="0"/>
        </a:xfrm>
      </p:grpSpPr>
      <p:sp>
        <p:nvSpPr>
          <p:cNvPr id="229" name="Google Shape;229;ge0d63eeb57_0_59:notes"/>
          <p:cNvSpPr>
            <a:spLocks noGrp="1" noRot="1" noChangeAspect="1"/>
          </p:cNvSpPr>
          <p:nvPr>
            <p:ph type="sldImg" idx="2"/>
          </p:nvPr>
        </p:nvSpPr>
        <p:spPr>
          <a:xfrm>
            <a:off x="4064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30" name="Google Shape;230;ge0d63eeb57_0_59:notes"/>
          <p:cNvSpPr txBox="1">
            <a:spLocks noGrp="1"/>
          </p:cNvSpPr>
          <p:nvPr>
            <p:ph type="body" idx="1"/>
          </p:nvPr>
        </p:nvSpPr>
        <p:spPr>
          <a:xfrm>
            <a:off x="701040" y="4415790"/>
            <a:ext cx="5608320" cy="4183380"/>
          </a:xfrm>
          <a:prstGeom prst="rect">
            <a:avLst/>
          </a:prstGeom>
        </p:spPr>
        <p:txBody>
          <a:bodyPr spcFirstLastPara="1" wrap="square" lIns="93162" tIns="93162" rIns="93162" bIns="93162" anchor="t" anchorCtr="0">
            <a:noAutofit/>
          </a:bodyPr>
          <a:lstStyle/>
          <a:p>
            <a:pPr marL="0" indent="0">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Google Shape;75;gdff90e9b85_0_15:notes"/>
          <p:cNvSpPr>
            <a:spLocks noGrp="1" noRot="1" noChangeAspect="1"/>
          </p:cNvSpPr>
          <p:nvPr>
            <p:ph type="sldImg" idx="2"/>
          </p:nvPr>
        </p:nvSpPr>
        <p:spPr>
          <a:xfrm>
            <a:off x="4064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6" name="Google Shape;76;gdff90e9b85_0_15:notes"/>
          <p:cNvSpPr txBox="1">
            <a:spLocks noGrp="1"/>
          </p:cNvSpPr>
          <p:nvPr>
            <p:ph type="body" idx="1"/>
          </p:nvPr>
        </p:nvSpPr>
        <p:spPr>
          <a:xfrm>
            <a:off x="701040" y="4415790"/>
            <a:ext cx="5608320" cy="4183380"/>
          </a:xfrm>
          <a:prstGeom prst="rect">
            <a:avLst/>
          </a:prstGeom>
        </p:spPr>
        <p:txBody>
          <a:bodyPr spcFirstLastPara="1" wrap="square" lIns="93162" tIns="93162" rIns="93162" bIns="93162" anchor="t" anchorCtr="0">
            <a:noAutofit/>
          </a:bodyPr>
          <a:lstStyle/>
          <a:p>
            <a:pPr marL="0" indent="0">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ge0d63eeb57_0_113:notes"/>
          <p:cNvSpPr>
            <a:spLocks noGrp="1" noRot="1" noChangeAspect="1"/>
          </p:cNvSpPr>
          <p:nvPr>
            <p:ph type="sldImg" idx="2"/>
          </p:nvPr>
        </p:nvSpPr>
        <p:spPr>
          <a:xfrm>
            <a:off x="4064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2" name="Google Shape;82;ge0d63eeb57_0_113:notes"/>
          <p:cNvSpPr txBox="1">
            <a:spLocks noGrp="1"/>
          </p:cNvSpPr>
          <p:nvPr>
            <p:ph type="body" idx="1"/>
          </p:nvPr>
        </p:nvSpPr>
        <p:spPr>
          <a:xfrm>
            <a:off x="701040" y="4415790"/>
            <a:ext cx="5608320" cy="4183380"/>
          </a:xfrm>
          <a:prstGeom prst="rect">
            <a:avLst/>
          </a:prstGeom>
        </p:spPr>
        <p:txBody>
          <a:bodyPr spcFirstLastPara="1" wrap="square" lIns="93162" tIns="93162" rIns="93162" bIns="93162" anchor="t" anchorCtr="0">
            <a:noAutofit/>
          </a:bodyPr>
          <a:lstStyle/>
          <a:p>
            <a:pPr marL="0" indent="0">
              <a:buNone/>
            </a:pPr>
            <a:r>
              <a:rPr lang="en" dirty="0"/>
              <a:t>The Laws Change from K-12 to College</a:t>
            </a:r>
            <a:endParaRPr dirty="0"/>
          </a:p>
          <a:p>
            <a:pPr marL="0" indent="0">
              <a:buNone/>
            </a:pPr>
            <a:endParaRPr dirty="0"/>
          </a:p>
          <a:p>
            <a:pPr marL="0" indent="0">
              <a:buNone/>
            </a:pPr>
            <a:r>
              <a:rPr lang="en" dirty="0"/>
              <a:t>FERPA</a:t>
            </a:r>
            <a:endParaRPr dirty="0"/>
          </a:p>
          <a:p>
            <a:pPr marL="0" indent="0">
              <a:buNone/>
            </a:pPr>
            <a:endParaRPr dirty="0"/>
          </a:p>
          <a:p>
            <a:pPr marL="0" indent="0">
              <a:buClr>
                <a:schemeClr val="dk1"/>
              </a:buClr>
              <a:buNone/>
            </a:pPr>
            <a:r>
              <a:rPr lang="en" dirty="0">
                <a:solidFill>
                  <a:schemeClr val="dk1"/>
                </a:solidFill>
              </a:rPr>
              <a:t>Success in K-12 becomes access in college - this is where students and parents often get confused </a:t>
            </a:r>
            <a:endParaRPr dirty="0">
              <a:solidFill>
                <a:schemeClr val="dk1"/>
              </a:solidFill>
            </a:endParaRPr>
          </a:p>
          <a:p>
            <a:pPr marL="0" indent="0">
              <a:buClr>
                <a:schemeClr val="dk1"/>
              </a:buClr>
              <a:buNone/>
            </a:pPr>
            <a:r>
              <a:rPr lang="en" dirty="0">
                <a:solidFill>
                  <a:schemeClr val="dk1"/>
                </a:solidFill>
              </a:rPr>
              <a:t>The K-12 School System follows IDEA, this law speaks to the success of students.  </a:t>
            </a:r>
            <a:endParaRPr dirty="0">
              <a:solidFill>
                <a:schemeClr val="dk1"/>
              </a:solidFill>
            </a:endParaRPr>
          </a:p>
          <a:p>
            <a:pPr marL="0" indent="0">
              <a:buClr>
                <a:schemeClr val="dk1"/>
              </a:buClr>
              <a:buNone/>
            </a:pPr>
            <a:r>
              <a:rPr lang="en" dirty="0">
                <a:solidFill>
                  <a:schemeClr val="dk1"/>
                </a:solidFill>
              </a:rPr>
              <a:t>The schools must do whatever they can to ensure success of the students.</a:t>
            </a:r>
            <a:endParaRPr dirty="0">
              <a:solidFill>
                <a:schemeClr val="dk1"/>
              </a:solidFill>
            </a:endParaRPr>
          </a:p>
          <a:p>
            <a:pPr marL="0" indent="0">
              <a:buClr>
                <a:schemeClr val="dk1"/>
              </a:buClr>
              <a:buNone/>
            </a:pPr>
            <a:r>
              <a:rPr lang="en" dirty="0">
                <a:solidFill>
                  <a:schemeClr val="dk1"/>
                </a:solidFill>
              </a:rPr>
              <a:t>IDEA: An education act to provide federal financial assistance to State and local education agencies to guarantee special education and related services to eligible children with disabilities.</a:t>
            </a:r>
            <a:endParaRPr dirty="0">
              <a:solidFill>
                <a:schemeClr val="dk1"/>
              </a:solidFill>
            </a:endParaRPr>
          </a:p>
          <a:p>
            <a:pPr marL="0" indent="0">
              <a:buNone/>
            </a:pPr>
            <a:endParaRPr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
        <p:cNvGrpSpPr/>
        <p:nvPr/>
      </p:nvGrpSpPr>
      <p:grpSpPr>
        <a:xfrm>
          <a:off x="0" y="0"/>
          <a:ext cx="0" cy="0"/>
          <a:chOff x="0" y="0"/>
          <a:chExt cx="0" cy="0"/>
        </a:xfrm>
      </p:grpSpPr>
      <p:sp>
        <p:nvSpPr>
          <p:cNvPr id="88" name="Google Shape;88;ge0d63eeb57_0_119:notes"/>
          <p:cNvSpPr>
            <a:spLocks noGrp="1" noRot="1" noChangeAspect="1"/>
          </p:cNvSpPr>
          <p:nvPr>
            <p:ph type="sldImg" idx="2"/>
          </p:nvPr>
        </p:nvSpPr>
        <p:spPr>
          <a:xfrm>
            <a:off x="4064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9" name="Google Shape;89;ge0d63eeb57_0_119:notes"/>
          <p:cNvSpPr txBox="1">
            <a:spLocks noGrp="1"/>
          </p:cNvSpPr>
          <p:nvPr>
            <p:ph type="body" idx="1"/>
          </p:nvPr>
        </p:nvSpPr>
        <p:spPr>
          <a:xfrm>
            <a:off x="701040" y="4415790"/>
            <a:ext cx="5608320" cy="4183380"/>
          </a:xfrm>
          <a:prstGeom prst="rect">
            <a:avLst/>
          </a:prstGeom>
        </p:spPr>
        <p:txBody>
          <a:bodyPr spcFirstLastPara="1" wrap="square" lIns="93162" tIns="93162" rIns="93162" bIns="93162" anchor="t" anchorCtr="0">
            <a:noAutofit/>
          </a:bodyPr>
          <a:lstStyle/>
          <a:p>
            <a:pPr marL="0" indent="0">
              <a:buNone/>
            </a:pPr>
            <a:r>
              <a:rPr lang="en" i="1"/>
              <a:t>Speak about IEPs and 504 Plans</a:t>
            </a:r>
            <a:endParaRPr i="1"/>
          </a:p>
          <a:p>
            <a:pPr marL="0" indent="0">
              <a:buNone/>
            </a:pPr>
            <a:endParaRPr/>
          </a:p>
          <a:p>
            <a:pPr marL="0" indent="0">
              <a:buNone/>
            </a:pPr>
            <a:r>
              <a:rPr lang="en"/>
              <a:t>Stronger emphasis on students’ responsibilities in higher ed</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
        <p:cNvGrpSpPr/>
        <p:nvPr/>
      </p:nvGrpSpPr>
      <p:grpSpPr>
        <a:xfrm>
          <a:off x="0" y="0"/>
          <a:ext cx="0" cy="0"/>
          <a:chOff x="0" y="0"/>
          <a:chExt cx="0" cy="0"/>
        </a:xfrm>
      </p:grpSpPr>
      <p:sp>
        <p:nvSpPr>
          <p:cNvPr id="95" name="Google Shape;95;gdff90e9b85_0_25:notes"/>
          <p:cNvSpPr>
            <a:spLocks noGrp="1" noRot="1" noChangeAspect="1"/>
          </p:cNvSpPr>
          <p:nvPr>
            <p:ph type="sldImg" idx="2"/>
          </p:nvPr>
        </p:nvSpPr>
        <p:spPr>
          <a:xfrm>
            <a:off x="4064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6" name="Google Shape;96;gdff90e9b85_0_25:notes"/>
          <p:cNvSpPr txBox="1">
            <a:spLocks noGrp="1"/>
          </p:cNvSpPr>
          <p:nvPr>
            <p:ph type="body" idx="1"/>
          </p:nvPr>
        </p:nvSpPr>
        <p:spPr>
          <a:xfrm>
            <a:off x="701040" y="4415790"/>
            <a:ext cx="5608320" cy="4183380"/>
          </a:xfrm>
          <a:prstGeom prst="rect">
            <a:avLst/>
          </a:prstGeom>
        </p:spPr>
        <p:txBody>
          <a:bodyPr spcFirstLastPara="1" wrap="square" lIns="93162" tIns="93162" rIns="93162" bIns="93162" anchor="t" anchorCtr="0">
            <a:noAutofit/>
          </a:bodyPr>
          <a:lstStyle/>
          <a:p>
            <a:pPr marL="0" indent="0">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
        <p:cNvGrpSpPr/>
        <p:nvPr/>
      </p:nvGrpSpPr>
      <p:grpSpPr>
        <a:xfrm>
          <a:off x="0" y="0"/>
          <a:ext cx="0" cy="0"/>
          <a:chOff x="0" y="0"/>
          <a:chExt cx="0" cy="0"/>
        </a:xfrm>
      </p:grpSpPr>
      <p:sp>
        <p:nvSpPr>
          <p:cNvPr id="101" name="Google Shape;101;gdff90e9b85_0_30:notes"/>
          <p:cNvSpPr>
            <a:spLocks noGrp="1" noRot="1" noChangeAspect="1"/>
          </p:cNvSpPr>
          <p:nvPr>
            <p:ph type="sldImg" idx="2"/>
          </p:nvPr>
        </p:nvSpPr>
        <p:spPr>
          <a:xfrm>
            <a:off x="4064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2" name="Google Shape;102;gdff90e9b85_0_30:notes"/>
          <p:cNvSpPr txBox="1">
            <a:spLocks noGrp="1"/>
          </p:cNvSpPr>
          <p:nvPr>
            <p:ph type="body" idx="1"/>
          </p:nvPr>
        </p:nvSpPr>
        <p:spPr>
          <a:xfrm>
            <a:off x="701040" y="4415790"/>
            <a:ext cx="5608320" cy="4183380"/>
          </a:xfrm>
          <a:prstGeom prst="rect">
            <a:avLst/>
          </a:prstGeom>
        </p:spPr>
        <p:txBody>
          <a:bodyPr spcFirstLastPara="1" wrap="square" lIns="93162" tIns="93162" rIns="93162" bIns="93162" anchor="t" anchorCtr="0">
            <a:noAutofit/>
          </a:bodyPr>
          <a:lstStyle/>
          <a:p>
            <a:pPr marL="0" indent="0">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Google Shape;107;gdff90e9b85_0_36:notes"/>
          <p:cNvSpPr>
            <a:spLocks noGrp="1" noRot="1" noChangeAspect="1"/>
          </p:cNvSpPr>
          <p:nvPr>
            <p:ph type="sldImg" idx="2"/>
          </p:nvPr>
        </p:nvSpPr>
        <p:spPr>
          <a:xfrm>
            <a:off x="4064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8" name="Google Shape;108;gdff90e9b85_0_36:notes"/>
          <p:cNvSpPr txBox="1">
            <a:spLocks noGrp="1"/>
          </p:cNvSpPr>
          <p:nvPr>
            <p:ph type="body" idx="1"/>
          </p:nvPr>
        </p:nvSpPr>
        <p:spPr>
          <a:xfrm>
            <a:off x="701040" y="4415790"/>
            <a:ext cx="5608320" cy="4183380"/>
          </a:xfrm>
          <a:prstGeom prst="rect">
            <a:avLst/>
          </a:prstGeom>
        </p:spPr>
        <p:txBody>
          <a:bodyPr spcFirstLastPara="1" wrap="square" lIns="93162" tIns="93162" rIns="93162" bIns="93162" anchor="t" anchorCtr="0">
            <a:noAutofit/>
          </a:bodyPr>
          <a:lstStyle/>
          <a:p>
            <a:pPr marL="0" indent="0">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SzPts val="1800"/>
              <a:buChar char="●"/>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0"/>
              </a:spcBef>
              <a:spcAft>
                <a:spcPts val="0"/>
              </a:spcAft>
              <a:buClr>
                <a:schemeClr val="dk2"/>
              </a:buClr>
              <a:buSzPts val="1400"/>
              <a:buChar char="○"/>
              <a:defRPr>
                <a:solidFill>
                  <a:schemeClr val="dk2"/>
                </a:solidFill>
              </a:defRPr>
            </a:lvl2pPr>
            <a:lvl3pPr marL="1371600" lvl="2" indent="-317500">
              <a:lnSpc>
                <a:spcPct val="115000"/>
              </a:lnSpc>
              <a:spcBef>
                <a:spcPts val="0"/>
              </a:spcBef>
              <a:spcAft>
                <a:spcPts val="0"/>
              </a:spcAft>
              <a:buClr>
                <a:schemeClr val="dk2"/>
              </a:buClr>
              <a:buSzPts val="1400"/>
              <a:buChar char="■"/>
              <a:defRPr>
                <a:solidFill>
                  <a:schemeClr val="dk2"/>
                </a:solidFill>
              </a:defRPr>
            </a:lvl3pPr>
            <a:lvl4pPr marL="1828800" lvl="3" indent="-317500">
              <a:lnSpc>
                <a:spcPct val="115000"/>
              </a:lnSpc>
              <a:spcBef>
                <a:spcPts val="0"/>
              </a:spcBef>
              <a:spcAft>
                <a:spcPts val="0"/>
              </a:spcAft>
              <a:buClr>
                <a:schemeClr val="dk2"/>
              </a:buClr>
              <a:buSzPts val="1400"/>
              <a:buChar char="●"/>
              <a:defRPr>
                <a:solidFill>
                  <a:schemeClr val="dk2"/>
                </a:solidFill>
              </a:defRPr>
            </a:lvl4pPr>
            <a:lvl5pPr marL="2286000" lvl="4" indent="-317500">
              <a:lnSpc>
                <a:spcPct val="115000"/>
              </a:lnSpc>
              <a:spcBef>
                <a:spcPts val="0"/>
              </a:spcBef>
              <a:spcAft>
                <a:spcPts val="0"/>
              </a:spcAft>
              <a:buClr>
                <a:schemeClr val="dk2"/>
              </a:buClr>
              <a:buSzPts val="1400"/>
              <a:buChar char="○"/>
              <a:defRPr>
                <a:solidFill>
                  <a:schemeClr val="dk2"/>
                </a:solidFill>
              </a:defRPr>
            </a:lvl5pPr>
            <a:lvl6pPr marL="2743200" lvl="5" indent="-317500">
              <a:lnSpc>
                <a:spcPct val="115000"/>
              </a:lnSpc>
              <a:spcBef>
                <a:spcPts val="0"/>
              </a:spcBef>
              <a:spcAft>
                <a:spcPts val="0"/>
              </a:spcAft>
              <a:buClr>
                <a:schemeClr val="dk2"/>
              </a:buClr>
              <a:buSzPts val="1400"/>
              <a:buChar char="■"/>
              <a:defRPr>
                <a:solidFill>
                  <a:schemeClr val="dk2"/>
                </a:solidFill>
              </a:defRPr>
            </a:lvl6pPr>
            <a:lvl7pPr marL="3200400" lvl="6" indent="-317500">
              <a:lnSpc>
                <a:spcPct val="115000"/>
              </a:lnSpc>
              <a:spcBef>
                <a:spcPts val="0"/>
              </a:spcBef>
              <a:spcAft>
                <a:spcPts val="0"/>
              </a:spcAft>
              <a:buClr>
                <a:schemeClr val="dk2"/>
              </a:buClr>
              <a:buSzPts val="1400"/>
              <a:buChar char="●"/>
              <a:defRPr>
                <a:solidFill>
                  <a:schemeClr val="dk2"/>
                </a:solidFill>
              </a:defRPr>
            </a:lvl7pPr>
            <a:lvl8pPr marL="3657600" lvl="7" indent="-317500">
              <a:lnSpc>
                <a:spcPct val="115000"/>
              </a:lnSpc>
              <a:spcBef>
                <a:spcPts val="0"/>
              </a:spcBef>
              <a:spcAft>
                <a:spcPts val="0"/>
              </a:spcAft>
              <a:buClr>
                <a:schemeClr val="dk2"/>
              </a:buClr>
              <a:buSzPts val="1400"/>
              <a:buChar char="○"/>
              <a:defRPr>
                <a:solidFill>
                  <a:schemeClr val="dk2"/>
                </a:solidFill>
              </a:defRPr>
            </a:lvl8pPr>
            <a:lvl9pPr marL="4114800" lvl="8" indent="-317500">
              <a:lnSpc>
                <a:spcPct val="115000"/>
              </a:lnSpc>
              <a:spcBef>
                <a:spcPts val="0"/>
              </a:spcBef>
              <a:spcAft>
                <a:spcPts val="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3" r:id="rId5"/>
    <p:sldLayoutId id="2147483654" r:id="rId6"/>
    <p:sldLayoutId id="2147483655" r:id="rId7"/>
    <p:sldLayoutId id="2147483656" r:id="rId8"/>
    <p:sldLayoutId id="2147483657" r:id="rId9"/>
    <p:sldLayoutId id="2147483658" r:id="rId10"/>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8" Type="http://schemas.openxmlformats.org/officeDocument/2006/relationships/hyperlink" Target="https://www.ahead.org/home" TargetMode="External"/><Relationship Id="rId3" Type="http://schemas.openxmlformats.org/officeDocument/2006/relationships/hyperlink" Target="https://www2.ed.gov/policy/rights/reg/ocr/edlite-34cfr104.html" TargetMode="External"/><Relationship Id="rId7" Type="http://schemas.openxmlformats.org/officeDocument/2006/relationships/hyperlink" Target="http://nysdsc.wildapricot.org/" TargetMode="External"/><Relationship Id="rId2" Type="http://schemas.openxmlformats.org/officeDocument/2006/relationships/notesSlide" Target="../notesSlides/notesSlide28.xml"/><Relationship Id="rId1" Type="http://schemas.openxmlformats.org/officeDocument/2006/relationships/slideLayout" Target="../slideLayouts/slideLayout3.xml"/><Relationship Id="rId6" Type="http://schemas.openxmlformats.org/officeDocument/2006/relationships/hyperlink" Target="http://www.ada.gov/enforce_activities.htm" TargetMode="External"/><Relationship Id="rId5" Type="http://schemas.openxmlformats.org/officeDocument/2006/relationships/hyperlink" Target="https://www.access-board.gov/ada/" TargetMode="External"/><Relationship Id="rId4" Type="http://schemas.openxmlformats.org/officeDocument/2006/relationships/hyperlink" Target="https://www.section508.gov/manage/laws-and-policies" TargetMode="Externa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3" Type="http://schemas.openxmlformats.org/officeDocument/2006/relationships/hyperlink" Target="mailto:vizvaryj@newpaltz.edu" TargetMode="External"/><Relationship Id="rId2" Type="http://schemas.openxmlformats.org/officeDocument/2006/relationships/notesSlide" Target="../notesSlides/notesSlide30.xml"/><Relationship Id="rId1" Type="http://schemas.openxmlformats.org/officeDocument/2006/relationships/slideLayout" Target="../slideLayouts/slideLayout3.xml"/><Relationship Id="rId4" Type="http://schemas.openxmlformats.org/officeDocument/2006/relationships/hyperlink" Target="mailto:catherine.carlson@sunycgcc.edu"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3"/>
          <p:cNvSpPr txBox="1">
            <a:spLocks noGrp="1"/>
          </p:cNvSpPr>
          <p:nvPr>
            <p:ph type="ctrTitle"/>
          </p:nvPr>
        </p:nvSpPr>
        <p:spPr>
          <a:xfrm>
            <a:off x="204132" y="388175"/>
            <a:ext cx="8520600" cy="1799213"/>
          </a:xfrm>
          <a:prstGeom prst="rect">
            <a:avLst/>
          </a:prstGeom>
        </p:spPr>
        <p:txBody>
          <a:bodyPr spcFirstLastPara="1" wrap="square" lIns="91425" tIns="91425" rIns="91425" bIns="91425" anchor="b" anchorCtr="0">
            <a:normAutofit/>
          </a:bodyPr>
          <a:lstStyle/>
          <a:p>
            <a:pPr marL="0" lvl="0" indent="0" algn="ctr" rtl="0">
              <a:spcBef>
                <a:spcPts val="0"/>
              </a:spcBef>
              <a:spcAft>
                <a:spcPts val="0"/>
              </a:spcAft>
              <a:buNone/>
            </a:pPr>
            <a:r>
              <a:rPr lang="en" dirty="0"/>
              <a:t>NYSDSC New Professionals Training</a:t>
            </a:r>
            <a:endParaRPr dirty="0"/>
          </a:p>
        </p:txBody>
      </p:sp>
      <p:sp>
        <p:nvSpPr>
          <p:cNvPr id="55" name="Google Shape;55;p13"/>
          <p:cNvSpPr txBox="1">
            <a:spLocks noGrp="1"/>
          </p:cNvSpPr>
          <p:nvPr>
            <p:ph type="subTitle" idx="1"/>
          </p:nvPr>
        </p:nvSpPr>
        <p:spPr>
          <a:xfrm>
            <a:off x="311700" y="2187388"/>
            <a:ext cx="8520600" cy="2567937"/>
          </a:xfrm>
          <a:prstGeom prst="rect">
            <a:avLst/>
          </a:prstGeom>
        </p:spPr>
        <p:txBody>
          <a:bodyPr spcFirstLastPara="1" wrap="square" lIns="91425" tIns="91425" rIns="91425" bIns="91425" anchor="t" anchorCtr="0">
            <a:normAutofit/>
          </a:bodyPr>
          <a:lstStyle/>
          <a:p>
            <a:pPr marL="0" lvl="0" indent="0" algn="ctr" rtl="0">
              <a:spcBef>
                <a:spcPts val="0"/>
              </a:spcBef>
              <a:spcAft>
                <a:spcPts val="0"/>
              </a:spcAft>
              <a:buNone/>
            </a:pPr>
            <a:r>
              <a:rPr lang="en-US" dirty="0">
                <a:solidFill>
                  <a:schemeClr val="tx1"/>
                </a:solidFill>
              </a:rPr>
              <a:t>Catherine Carlson</a:t>
            </a:r>
          </a:p>
          <a:p>
            <a:pPr marL="0" lvl="0" indent="0" algn="ctr" rtl="0">
              <a:spcBef>
                <a:spcPts val="0"/>
              </a:spcBef>
              <a:spcAft>
                <a:spcPts val="0"/>
              </a:spcAft>
              <a:buNone/>
            </a:pPr>
            <a:r>
              <a:rPr lang="en-US" dirty="0">
                <a:solidFill>
                  <a:schemeClr val="tx1"/>
                </a:solidFill>
              </a:rPr>
              <a:t>Columbia-Greene Community College</a:t>
            </a:r>
          </a:p>
          <a:p>
            <a:pPr marL="0" lvl="0" indent="0" algn="ctr" rtl="0">
              <a:spcBef>
                <a:spcPts val="0"/>
              </a:spcBef>
              <a:spcAft>
                <a:spcPts val="0"/>
              </a:spcAft>
              <a:buNone/>
            </a:pPr>
            <a:endParaRPr dirty="0">
              <a:solidFill>
                <a:schemeClr val="tx1"/>
              </a:solidFill>
            </a:endParaRPr>
          </a:p>
          <a:p>
            <a:pPr marL="0" lvl="0" indent="0" algn="ctr" rtl="0">
              <a:spcBef>
                <a:spcPts val="0"/>
              </a:spcBef>
              <a:spcAft>
                <a:spcPts val="0"/>
              </a:spcAft>
              <a:buNone/>
            </a:pPr>
            <a:r>
              <a:rPr lang="en" dirty="0">
                <a:solidFill>
                  <a:schemeClr val="tx1"/>
                </a:solidFill>
              </a:rPr>
              <a:t>Jean </a:t>
            </a:r>
            <a:r>
              <a:rPr lang="en" dirty="0" err="1">
                <a:solidFill>
                  <a:schemeClr val="tx1"/>
                </a:solidFill>
              </a:rPr>
              <a:t>Vizvary</a:t>
            </a:r>
            <a:endParaRPr dirty="0">
              <a:solidFill>
                <a:schemeClr val="tx1"/>
              </a:solidFill>
            </a:endParaRPr>
          </a:p>
          <a:p>
            <a:pPr marL="0" lvl="0" indent="0" algn="ctr" rtl="0">
              <a:spcBef>
                <a:spcPts val="0"/>
              </a:spcBef>
              <a:spcAft>
                <a:spcPts val="0"/>
              </a:spcAft>
              <a:buNone/>
            </a:pPr>
            <a:r>
              <a:rPr lang="en" dirty="0">
                <a:solidFill>
                  <a:schemeClr val="tx1"/>
                </a:solidFill>
              </a:rPr>
              <a:t>SUNY New Paltz</a:t>
            </a:r>
            <a:endParaRPr dirty="0">
              <a:solidFill>
                <a:schemeClr val="tx1"/>
              </a:solidFill>
            </a:endParaRPr>
          </a:p>
          <a:p>
            <a:pPr marL="0" lvl="0" indent="0" algn="ctr" rtl="0">
              <a:spcBef>
                <a:spcPts val="0"/>
              </a:spcBef>
              <a:spcAft>
                <a:spcPts val="0"/>
              </a:spcAft>
              <a:buNone/>
            </a:pPr>
            <a:endParaRP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15"/>
        <p:cNvGrpSpPr/>
        <p:nvPr/>
      </p:nvGrpSpPr>
      <p:grpSpPr>
        <a:xfrm>
          <a:off x="0" y="0"/>
          <a:ext cx="0" cy="0"/>
          <a:chOff x="0" y="0"/>
          <a:chExt cx="0" cy="0"/>
        </a:xfrm>
      </p:grpSpPr>
      <p:sp>
        <p:nvSpPr>
          <p:cNvPr id="116" name="Google Shape;116;p23"/>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Section 504 Subpart E (b), (c), (d)</a:t>
            </a:r>
            <a:endParaRPr/>
          </a:p>
        </p:txBody>
      </p:sp>
      <p:sp>
        <p:nvSpPr>
          <p:cNvPr id="117" name="Google Shape;117;p23"/>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dirty="0">
                <a:solidFill>
                  <a:schemeClr val="tx1"/>
                </a:solidFill>
              </a:rPr>
              <a:t>(b) A recipient to which this subpart applies…shall assure itself that the…education program or activity, as a whole, provides an equal opportunity for the participation of qualified person with a disability</a:t>
            </a:r>
            <a:endParaRPr dirty="0">
              <a:solidFill>
                <a:schemeClr val="tx1"/>
              </a:solidFill>
            </a:endParaRPr>
          </a:p>
          <a:p>
            <a:pPr marL="0" lvl="0" indent="0" algn="l" rtl="0">
              <a:spcBef>
                <a:spcPts val="1200"/>
              </a:spcBef>
              <a:spcAft>
                <a:spcPts val="0"/>
              </a:spcAft>
              <a:buNone/>
            </a:pPr>
            <a:r>
              <a:rPr lang="en" dirty="0">
                <a:solidFill>
                  <a:schemeClr val="tx1"/>
                </a:solidFill>
              </a:rPr>
              <a:t>(c) A recipient to which this subpart applies may not, on the basis of disability, exclude any qualified student from any course, course of study, or other part of its education program or activity.</a:t>
            </a:r>
            <a:endParaRPr dirty="0">
              <a:solidFill>
                <a:schemeClr val="tx1"/>
              </a:solidFill>
            </a:endParaRPr>
          </a:p>
          <a:p>
            <a:pPr marL="0" lvl="0" indent="0" algn="l" rtl="0">
              <a:spcBef>
                <a:spcPts val="1200"/>
              </a:spcBef>
              <a:spcAft>
                <a:spcPts val="1200"/>
              </a:spcAft>
              <a:buNone/>
            </a:pPr>
            <a:r>
              <a:rPr lang="en" dirty="0">
                <a:solidFill>
                  <a:schemeClr val="tx1"/>
                </a:solidFill>
              </a:rPr>
              <a:t>(d) A recipient to which this subpart applies shall operate its program or activity in the most integrated setting appropriate</a:t>
            </a:r>
            <a:endParaRPr dirty="0">
              <a:solidFill>
                <a:schemeClr val="tx1"/>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21"/>
        <p:cNvGrpSpPr/>
        <p:nvPr/>
      </p:nvGrpSpPr>
      <p:grpSpPr>
        <a:xfrm>
          <a:off x="0" y="0"/>
          <a:ext cx="0" cy="0"/>
          <a:chOff x="0" y="0"/>
          <a:chExt cx="0" cy="0"/>
        </a:xfrm>
      </p:grpSpPr>
      <p:sp>
        <p:nvSpPr>
          <p:cNvPr id="122" name="Google Shape;122;p2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Section 504 Subpart E (Academic Adjustments)</a:t>
            </a:r>
            <a:endParaRPr/>
          </a:p>
        </p:txBody>
      </p:sp>
      <p:sp>
        <p:nvSpPr>
          <p:cNvPr id="123" name="Google Shape;123;p2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lnSpcReduction="10000"/>
          </a:bodyPr>
          <a:lstStyle/>
          <a:p>
            <a:pPr marL="0" lvl="0" indent="0" algn="l" rtl="0">
              <a:spcBef>
                <a:spcPts val="0"/>
              </a:spcBef>
              <a:spcAft>
                <a:spcPts val="0"/>
              </a:spcAft>
              <a:buNone/>
            </a:pPr>
            <a:r>
              <a:rPr lang="en" dirty="0">
                <a:solidFill>
                  <a:schemeClr val="tx1"/>
                </a:solidFill>
              </a:rPr>
              <a:t>104.44 Academic adjustments.</a:t>
            </a:r>
            <a:endParaRPr dirty="0">
              <a:solidFill>
                <a:schemeClr val="tx1"/>
              </a:solidFill>
            </a:endParaRPr>
          </a:p>
          <a:p>
            <a:pPr marL="0" lvl="0" indent="0" algn="l" rtl="0">
              <a:spcBef>
                <a:spcPts val="1200"/>
              </a:spcBef>
              <a:spcAft>
                <a:spcPts val="0"/>
              </a:spcAft>
              <a:buNone/>
            </a:pPr>
            <a:r>
              <a:rPr lang="en" dirty="0">
                <a:solidFill>
                  <a:schemeClr val="tx1"/>
                </a:solidFill>
              </a:rPr>
              <a:t>(a) Academic requirements:  A recipient to which this subpart applies shall make such modifications to its academic requirements as are necessary to ensure that such requirements do not discriminate or have the effect of discriminating, on the basis of disability, against a qualified applicant or student.</a:t>
            </a:r>
            <a:endParaRPr dirty="0">
              <a:solidFill>
                <a:schemeClr val="tx1"/>
              </a:solidFill>
            </a:endParaRPr>
          </a:p>
          <a:p>
            <a:pPr marL="0" lvl="0" indent="0" algn="l" rtl="0">
              <a:spcBef>
                <a:spcPts val="1200"/>
              </a:spcBef>
              <a:spcAft>
                <a:spcPts val="1200"/>
              </a:spcAft>
              <a:buNone/>
            </a:pPr>
            <a:r>
              <a:rPr lang="en" dirty="0">
                <a:solidFill>
                  <a:schemeClr val="tx1"/>
                </a:solidFill>
              </a:rPr>
              <a:t>Academic requirements that the recipient can demonstrate are essential to the instruction being pursued by such student or to any directly related licensing requirement will not be regarded as discriminatory within the meaning of this section…</a:t>
            </a:r>
            <a:endParaRPr dirty="0">
              <a:solidFill>
                <a:schemeClr val="tx1"/>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27"/>
        <p:cNvGrpSpPr/>
        <p:nvPr/>
      </p:nvGrpSpPr>
      <p:grpSpPr>
        <a:xfrm>
          <a:off x="0" y="0"/>
          <a:ext cx="0" cy="0"/>
          <a:chOff x="0" y="0"/>
          <a:chExt cx="0" cy="0"/>
        </a:xfrm>
      </p:grpSpPr>
      <p:sp>
        <p:nvSpPr>
          <p:cNvPr id="128" name="Google Shape;128;p2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Section 504 Subpart E (Academic Adjustments continued)</a:t>
            </a:r>
            <a:endParaRPr/>
          </a:p>
        </p:txBody>
      </p:sp>
      <p:sp>
        <p:nvSpPr>
          <p:cNvPr id="129" name="Google Shape;129;p25"/>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dirty="0">
                <a:solidFill>
                  <a:schemeClr val="tx1"/>
                </a:solidFill>
              </a:rPr>
              <a:t>104.44 Academic adjustments (continued)</a:t>
            </a:r>
            <a:endParaRPr dirty="0">
              <a:solidFill>
                <a:schemeClr val="tx1"/>
              </a:solidFill>
            </a:endParaRPr>
          </a:p>
          <a:p>
            <a:pPr marL="0" lvl="0" indent="0" algn="l" rtl="0">
              <a:spcBef>
                <a:spcPts val="1200"/>
              </a:spcBef>
              <a:spcAft>
                <a:spcPts val="1200"/>
              </a:spcAft>
              <a:buNone/>
            </a:pPr>
            <a:r>
              <a:rPr lang="en" dirty="0">
                <a:solidFill>
                  <a:schemeClr val="tx1"/>
                </a:solidFill>
              </a:rPr>
              <a:t>…Modifications may include changes in the length of time permitted for the completion of degree requirements, substitution of specific courses required for the completion of degree requirements, and adaptation of the manner in which specific courses are conducted.</a:t>
            </a:r>
            <a:endParaRPr dirty="0">
              <a:solidFill>
                <a:schemeClr val="tx1"/>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33"/>
        <p:cNvGrpSpPr/>
        <p:nvPr/>
      </p:nvGrpSpPr>
      <p:grpSpPr>
        <a:xfrm>
          <a:off x="0" y="0"/>
          <a:ext cx="0" cy="0"/>
          <a:chOff x="0" y="0"/>
          <a:chExt cx="0" cy="0"/>
        </a:xfrm>
      </p:grpSpPr>
      <p:sp>
        <p:nvSpPr>
          <p:cNvPr id="134" name="Google Shape;134;p2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Section 504 Subpart E (Other Rules)</a:t>
            </a:r>
            <a:endParaRPr/>
          </a:p>
        </p:txBody>
      </p:sp>
      <p:sp>
        <p:nvSpPr>
          <p:cNvPr id="135" name="Google Shape;135;p26"/>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dirty="0">
                <a:solidFill>
                  <a:schemeClr val="tx1"/>
                </a:solidFill>
              </a:rPr>
              <a:t>Other rules:</a:t>
            </a:r>
            <a:endParaRPr dirty="0">
              <a:solidFill>
                <a:schemeClr val="tx1"/>
              </a:solidFill>
            </a:endParaRPr>
          </a:p>
          <a:p>
            <a:pPr marL="0" lvl="0" indent="0" algn="l" rtl="0">
              <a:spcBef>
                <a:spcPts val="1200"/>
              </a:spcBef>
              <a:spcAft>
                <a:spcPts val="0"/>
              </a:spcAft>
              <a:buNone/>
            </a:pPr>
            <a:r>
              <a:rPr lang="en" dirty="0">
                <a:solidFill>
                  <a:schemeClr val="tx1"/>
                </a:solidFill>
              </a:rPr>
              <a:t>A recipient to which this subpart applies may not impose upon students with disabilities, other rules, such as the prohibition of tape recorders in classrooms or of service dogs in campus buildings, that have the effect of limiting the participation of students with disabilities in the recipient's education program or activity</a:t>
            </a:r>
            <a:endParaRPr dirty="0">
              <a:solidFill>
                <a:schemeClr val="tx1"/>
              </a:solidFill>
            </a:endParaRPr>
          </a:p>
          <a:p>
            <a:pPr marL="0" lvl="0" indent="0" algn="l" rtl="0">
              <a:spcBef>
                <a:spcPts val="1200"/>
              </a:spcBef>
              <a:spcAft>
                <a:spcPts val="1200"/>
              </a:spcAft>
              <a:buNone/>
            </a:pPr>
            <a:endParaRP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39"/>
        <p:cNvGrpSpPr/>
        <p:nvPr/>
      </p:nvGrpSpPr>
      <p:grpSpPr>
        <a:xfrm>
          <a:off x="0" y="0"/>
          <a:ext cx="0" cy="0"/>
          <a:chOff x="0" y="0"/>
          <a:chExt cx="0" cy="0"/>
        </a:xfrm>
      </p:grpSpPr>
      <p:sp>
        <p:nvSpPr>
          <p:cNvPr id="140" name="Google Shape;140;p27"/>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Section 508 Amendment to the Rehabilitation Act of 1973</a:t>
            </a:r>
            <a:endParaRPr/>
          </a:p>
        </p:txBody>
      </p:sp>
      <p:sp>
        <p:nvSpPr>
          <p:cNvPr id="141" name="Google Shape;141;p27"/>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dirty="0">
                <a:solidFill>
                  <a:schemeClr val="tx1"/>
                </a:solidFill>
              </a:rPr>
              <a:t>In 1998, Congress amended the Rehabilitation Act of 1973 to require Federal agencies to make their electronic and information technology (EIT) accessible to people with disabilities. The law (29 U.S.C § 794 (d)) applies to all Federal agencies when they develop, procure, maintain, or use electronic and information technology. Under Section 508, agencies must give disabled employees and members of the public access to information comparable to the access available to others. This applies to colleges receiving Federal funds</a:t>
            </a:r>
            <a:r>
              <a:rPr lang="en" dirty="0"/>
              <a:t>.</a:t>
            </a:r>
            <a:endParaRPr dirty="0"/>
          </a:p>
          <a:p>
            <a:pPr marL="0" lvl="0" indent="0" algn="l" rtl="0">
              <a:spcBef>
                <a:spcPts val="1200"/>
              </a:spcBef>
              <a:spcAft>
                <a:spcPts val="1200"/>
              </a:spcAft>
              <a:buNone/>
            </a:pPr>
            <a:endParaRP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45"/>
        <p:cNvGrpSpPr/>
        <p:nvPr/>
      </p:nvGrpSpPr>
      <p:grpSpPr>
        <a:xfrm>
          <a:off x="0" y="0"/>
          <a:ext cx="0" cy="0"/>
          <a:chOff x="0" y="0"/>
          <a:chExt cx="0" cy="0"/>
        </a:xfrm>
      </p:grpSpPr>
      <p:sp>
        <p:nvSpPr>
          <p:cNvPr id="2" name="Title 1">
            <a:extLst>
              <a:ext uri="{FF2B5EF4-FFF2-40B4-BE49-F238E27FC236}">
                <a16:creationId xmlns:a16="http://schemas.microsoft.com/office/drawing/2014/main" id="{06611E5C-5B3A-FB46-8777-5C01FD15504B}"/>
              </a:ext>
            </a:extLst>
          </p:cNvPr>
          <p:cNvSpPr>
            <a:spLocks noGrp="1"/>
          </p:cNvSpPr>
          <p:nvPr>
            <p:ph type="title"/>
          </p:nvPr>
        </p:nvSpPr>
        <p:spPr>
          <a:xfrm>
            <a:off x="235225" y="59809"/>
            <a:ext cx="8520600" cy="572700"/>
          </a:xfrm>
        </p:spPr>
        <p:txBody>
          <a:bodyPr>
            <a:normAutofit fontScale="90000"/>
          </a:bodyPr>
          <a:lstStyle/>
          <a:p>
            <a:pPr algn="ctr"/>
            <a:r>
              <a:rPr lang="en-US" dirty="0"/>
              <a:t>Theoretical framework </a:t>
            </a:r>
          </a:p>
        </p:txBody>
      </p:sp>
      <p:graphicFrame>
        <p:nvGraphicFramePr>
          <p:cNvPr id="146" name="Google Shape;146;p28"/>
          <p:cNvGraphicFramePr/>
          <p:nvPr>
            <p:extLst>
              <p:ext uri="{D42A27DB-BD31-4B8C-83A1-F6EECF244321}">
                <p14:modId xmlns:p14="http://schemas.microsoft.com/office/powerpoint/2010/main" val="4278201995"/>
              </p:ext>
            </p:extLst>
          </p:nvPr>
        </p:nvGraphicFramePr>
        <p:xfrm>
          <a:off x="0" y="685243"/>
          <a:ext cx="8991050" cy="4458257"/>
        </p:xfrm>
        <a:graphic>
          <a:graphicData uri="http://schemas.openxmlformats.org/drawingml/2006/table">
            <a:tbl>
              <a:tblPr firstRow="1">
                <a:noFill/>
                <a:tableStyleId>{A6B0A17F-B9FD-4FD9-ADA4-5F81FCC5E028}</a:tableStyleId>
              </a:tblPr>
              <a:tblGrid>
                <a:gridCol w="4495525">
                  <a:extLst>
                    <a:ext uri="{9D8B030D-6E8A-4147-A177-3AD203B41FA5}">
                      <a16:colId xmlns:a16="http://schemas.microsoft.com/office/drawing/2014/main" val="20000"/>
                    </a:ext>
                  </a:extLst>
                </a:gridCol>
                <a:gridCol w="4495525">
                  <a:extLst>
                    <a:ext uri="{9D8B030D-6E8A-4147-A177-3AD203B41FA5}">
                      <a16:colId xmlns:a16="http://schemas.microsoft.com/office/drawing/2014/main" val="20001"/>
                    </a:ext>
                  </a:extLst>
                </a:gridCol>
              </a:tblGrid>
              <a:tr h="673862">
                <a:tc>
                  <a:txBody>
                    <a:bodyPr/>
                    <a:lstStyle/>
                    <a:p>
                      <a:pPr marL="0" lvl="0" indent="0" algn="ctr" rtl="0">
                        <a:spcBef>
                          <a:spcPts val="0"/>
                        </a:spcBef>
                        <a:spcAft>
                          <a:spcPts val="0"/>
                        </a:spcAft>
                        <a:buNone/>
                      </a:pPr>
                      <a:r>
                        <a:rPr lang="en" sz="2400" b="1" dirty="0">
                          <a:latin typeface="Roboto"/>
                          <a:ea typeface="Roboto"/>
                          <a:cs typeface="Roboto"/>
                          <a:sym typeface="Roboto"/>
                        </a:rPr>
                        <a:t>Prevalent Model of Disability</a:t>
                      </a:r>
                      <a:endParaRPr sz="2400" b="1" dirty="0">
                        <a:latin typeface="Roboto"/>
                        <a:ea typeface="Roboto"/>
                        <a:cs typeface="Roboto"/>
                        <a:sym typeface="Roboto"/>
                      </a:endParaRPr>
                    </a:p>
                  </a:txBody>
                  <a:tcPr marL="91425" marR="91425" marT="91425" marB="91425">
                    <a:lnL w="28575" cap="flat" cmpd="sng">
                      <a:solidFill>
                        <a:srgbClr val="9E9E9E"/>
                      </a:solidFill>
                      <a:prstDash val="solid"/>
                      <a:round/>
                      <a:headEnd type="none" w="sm" len="sm"/>
                      <a:tailEnd type="none" w="sm" len="sm"/>
                    </a:lnL>
                    <a:lnR w="28575" cap="flat" cmpd="sng">
                      <a:solidFill>
                        <a:srgbClr val="9E9E9E"/>
                      </a:solidFill>
                      <a:prstDash val="solid"/>
                      <a:round/>
                      <a:headEnd type="none" w="sm" len="sm"/>
                      <a:tailEnd type="none" w="sm" len="sm"/>
                    </a:lnR>
                    <a:lnT w="28575" cap="flat" cmpd="sng">
                      <a:solidFill>
                        <a:srgbClr val="9E9E9E"/>
                      </a:solidFill>
                      <a:prstDash val="solid"/>
                      <a:round/>
                      <a:headEnd type="none" w="sm" len="sm"/>
                      <a:tailEnd type="none" w="sm" len="sm"/>
                    </a:lnT>
                    <a:lnB w="28575" cap="flat" cmpd="sng">
                      <a:solidFill>
                        <a:srgbClr val="9E9E9E"/>
                      </a:solidFill>
                      <a:prstDash val="solid"/>
                      <a:round/>
                      <a:headEnd type="none" w="sm" len="sm"/>
                      <a:tailEnd type="none" w="sm" len="sm"/>
                    </a:lnB>
                  </a:tcPr>
                </a:tc>
                <a:tc>
                  <a:txBody>
                    <a:bodyPr/>
                    <a:lstStyle/>
                    <a:p>
                      <a:pPr marL="0" lvl="0" indent="0" algn="ctr" rtl="0">
                        <a:spcBef>
                          <a:spcPts val="0"/>
                        </a:spcBef>
                        <a:spcAft>
                          <a:spcPts val="0"/>
                        </a:spcAft>
                        <a:buNone/>
                      </a:pPr>
                      <a:r>
                        <a:rPr lang="en" sz="2400" b="1">
                          <a:latin typeface="Roboto"/>
                          <a:ea typeface="Roboto"/>
                          <a:cs typeface="Roboto"/>
                          <a:sym typeface="Roboto"/>
                        </a:rPr>
                        <a:t>Social Model of Disability</a:t>
                      </a:r>
                      <a:endParaRPr sz="2400" b="1">
                        <a:latin typeface="Roboto"/>
                        <a:ea typeface="Roboto"/>
                        <a:cs typeface="Roboto"/>
                        <a:sym typeface="Roboto"/>
                      </a:endParaRPr>
                    </a:p>
                  </a:txBody>
                  <a:tcPr marL="91425" marR="91425" marT="91425" marB="91425">
                    <a:lnL w="28575" cap="flat" cmpd="sng">
                      <a:solidFill>
                        <a:srgbClr val="9E9E9E"/>
                      </a:solidFill>
                      <a:prstDash val="solid"/>
                      <a:round/>
                      <a:headEnd type="none" w="sm" len="sm"/>
                      <a:tailEnd type="none" w="sm" len="sm"/>
                    </a:lnL>
                    <a:lnR w="28575" cap="flat" cmpd="sng">
                      <a:solidFill>
                        <a:srgbClr val="9E9E9E"/>
                      </a:solidFill>
                      <a:prstDash val="solid"/>
                      <a:round/>
                      <a:headEnd type="none" w="sm" len="sm"/>
                      <a:tailEnd type="none" w="sm" len="sm"/>
                    </a:lnR>
                    <a:lnT w="28575" cap="flat" cmpd="sng">
                      <a:solidFill>
                        <a:srgbClr val="9E9E9E"/>
                      </a:solidFill>
                      <a:prstDash val="solid"/>
                      <a:round/>
                      <a:headEnd type="none" w="sm" len="sm"/>
                      <a:tailEnd type="none" w="sm" len="sm"/>
                    </a:lnT>
                    <a:lnB w="28575" cap="flat" cmpd="sng">
                      <a:solidFill>
                        <a:srgbClr val="9E9E9E"/>
                      </a:solidFill>
                      <a:prstDash val="solid"/>
                      <a:round/>
                      <a:headEnd type="none" w="sm" len="sm"/>
                      <a:tailEnd type="none" w="sm" len="sm"/>
                    </a:lnB>
                  </a:tcPr>
                </a:tc>
                <a:extLst>
                  <a:ext uri="{0D108BD9-81ED-4DB2-BD59-A6C34878D82A}">
                    <a16:rowId xmlns:a16="http://schemas.microsoft.com/office/drawing/2014/main" val="10000"/>
                  </a:ext>
                </a:extLst>
              </a:tr>
              <a:tr h="811951">
                <a:tc>
                  <a:txBody>
                    <a:bodyPr/>
                    <a:lstStyle/>
                    <a:p>
                      <a:pPr marL="0" lvl="0" indent="0" algn="l" rtl="0">
                        <a:spcBef>
                          <a:spcPts val="0"/>
                        </a:spcBef>
                        <a:spcAft>
                          <a:spcPts val="0"/>
                        </a:spcAft>
                        <a:buNone/>
                      </a:pPr>
                      <a:r>
                        <a:rPr lang="en" sz="2200" dirty="0">
                          <a:latin typeface="Roboto"/>
                          <a:ea typeface="Roboto"/>
                          <a:cs typeface="Roboto"/>
                          <a:sym typeface="Roboto"/>
                        </a:rPr>
                        <a:t>Impairment is focus</a:t>
                      </a:r>
                      <a:endParaRPr sz="2200" dirty="0">
                        <a:latin typeface="Roboto"/>
                        <a:ea typeface="Roboto"/>
                        <a:cs typeface="Roboto"/>
                        <a:sym typeface="Roboto"/>
                      </a:endParaRPr>
                    </a:p>
                  </a:txBody>
                  <a:tcPr marL="91425" marR="91425" marT="91425" marB="91425">
                    <a:lnL w="28575" cap="flat" cmpd="sng">
                      <a:solidFill>
                        <a:srgbClr val="9E9E9E"/>
                      </a:solidFill>
                      <a:prstDash val="solid"/>
                      <a:round/>
                      <a:headEnd type="none" w="sm" len="sm"/>
                      <a:tailEnd type="none" w="sm" len="sm"/>
                    </a:lnL>
                    <a:lnR w="28575" cap="flat" cmpd="sng">
                      <a:solidFill>
                        <a:srgbClr val="9E9E9E"/>
                      </a:solidFill>
                      <a:prstDash val="solid"/>
                      <a:round/>
                      <a:headEnd type="none" w="sm" len="sm"/>
                      <a:tailEnd type="none" w="sm" len="sm"/>
                    </a:lnR>
                    <a:lnT w="28575" cap="flat" cmpd="sng">
                      <a:solidFill>
                        <a:srgbClr val="9E9E9E"/>
                      </a:solidFill>
                      <a:prstDash val="solid"/>
                      <a:round/>
                      <a:headEnd type="none" w="sm" len="sm"/>
                      <a:tailEnd type="none" w="sm" len="sm"/>
                    </a:lnT>
                    <a:lnB w="28575" cap="flat" cmpd="sng">
                      <a:solidFill>
                        <a:srgbClr val="9E9E9E"/>
                      </a:solidFill>
                      <a:prstDash val="solid"/>
                      <a:round/>
                      <a:headEnd type="none" w="sm" len="sm"/>
                      <a:tailEnd type="none" w="sm" len="sm"/>
                    </a:lnB>
                  </a:tcPr>
                </a:tc>
                <a:tc>
                  <a:txBody>
                    <a:bodyPr/>
                    <a:lstStyle/>
                    <a:p>
                      <a:pPr marL="0" lvl="0" indent="0" algn="l" rtl="0">
                        <a:spcBef>
                          <a:spcPts val="0"/>
                        </a:spcBef>
                        <a:spcAft>
                          <a:spcPts val="0"/>
                        </a:spcAft>
                        <a:buNone/>
                      </a:pPr>
                      <a:r>
                        <a:rPr lang="en" sz="2200">
                          <a:latin typeface="Roboto"/>
                          <a:ea typeface="Roboto"/>
                          <a:cs typeface="Roboto"/>
                          <a:sym typeface="Roboto"/>
                        </a:rPr>
                        <a:t>Environment disables people with impairments </a:t>
                      </a:r>
                      <a:endParaRPr sz="2200">
                        <a:latin typeface="Roboto"/>
                        <a:ea typeface="Roboto"/>
                        <a:cs typeface="Roboto"/>
                        <a:sym typeface="Roboto"/>
                      </a:endParaRPr>
                    </a:p>
                  </a:txBody>
                  <a:tcPr marL="91425" marR="91425" marT="91425" marB="91425">
                    <a:lnL w="28575" cap="flat" cmpd="sng">
                      <a:solidFill>
                        <a:srgbClr val="9E9E9E"/>
                      </a:solidFill>
                      <a:prstDash val="solid"/>
                      <a:round/>
                      <a:headEnd type="none" w="sm" len="sm"/>
                      <a:tailEnd type="none" w="sm" len="sm"/>
                    </a:lnL>
                    <a:lnR w="28575" cap="flat" cmpd="sng">
                      <a:solidFill>
                        <a:srgbClr val="9E9E9E"/>
                      </a:solidFill>
                      <a:prstDash val="solid"/>
                      <a:round/>
                      <a:headEnd type="none" w="sm" len="sm"/>
                      <a:tailEnd type="none" w="sm" len="sm"/>
                    </a:lnR>
                    <a:lnT w="28575" cap="flat" cmpd="sng">
                      <a:solidFill>
                        <a:srgbClr val="9E9E9E"/>
                      </a:solidFill>
                      <a:prstDash val="solid"/>
                      <a:round/>
                      <a:headEnd type="none" w="sm" len="sm"/>
                      <a:tailEnd type="none" w="sm" len="sm"/>
                    </a:lnT>
                    <a:lnB w="28575" cap="flat" cmpd="sng">
                      <a:solidFill>
                        <a:srgbClr val="9E9E9E"/>
                      </a:solidFill>
                      <a:prstDash val="solid"/>
                      <a:round/>
                      <a:headEnd type="none" w="sm" len="sm"/>
                      <a:tailEnd type="none" w="sm" len="sm"/>
                    </a:lnB>
                  </a:tcPr>
                </a:tc>
                <a:extLst>
                  <a:ext uri="{0D108BD9-81ED-4DB2-BD59-A6C34878D82A}">
                    <a16:rowId xmlns:a16="http://schemas.microsoft.com/office/drawing/2014/main" val="10001"/>
                  </a:ext>
                </a:extLst>
              </a:tr>
              <a:tr h="811951">
                <a:tc>
                  <a:txBody>
                    <a:bodyPr/>
                    <a:lstStyle/>
                    <a:p>
                      <a:pPr marL="0" lvl="0" indent="0" algn="l" rtl="0">
                        <a:spcBef>
                          <a:spcPts val="0"/>
                        </a:spcBef>
                        <a:spcAft>
                          <a:spcPts val="0"/>
                        </a:spcAft>
                        <a:buNone/>
                      </a:pPr>
                      <a:r>
                        <a:rPr lang="en" sz="2200">
                          <a:latin typeface="Roboto"/>
                          <a:ea typeface="Roboto"/>
                          <a:cs typeface="Roboto"/>
                          <a:sym typeface="Roboto"/>
                        </a:rPr>
                        <a:t>Stigma often attached; “separate but equal”</a:t>
                      </a:r>
                      <a:endParaRPr sz="2200">
                        <a:latin typeface="Roboto"/>
                        <a:ea typeface="Roboto"/>
                        <a:cs typeface="Roboto"/>
                        <a:sym typeface="Roboto"/>
                      </a:endParaRPr>
                    </a:p>
                  </a:txBody>
                  <a:tcPr marL="91425" marR="91425" marT="91425" marB="91425">
                    <a:lnL w="28575" cap="flat" cmpd="sng">
                      <a:solidFill>
                        <a:srgbClr val="9E9E9E"/>
                      </a:solidFill>
                      <a:prstDash val="solid"/>
                      <a:round/>
                      <a:headEnd type="none" w="sm" len="sm"/>
                      <a:tailEnd type="none" w="sm" len="sm"/>
                    </a:lnL>
                    <a:lnR w="28575" cap="flat" cmpd="sng">
                      <a:solidFill>
                        <a:srgbClr val="9E9E9E"/>
                      </a:solidFill>
                      <a:prstDash val="solid"/>
                      <a:round/>
                      <a:headEnd type="none" w="sm" len="sm"/>
                      <a:tailEnd type="none" w="sm" len="sm"/>
                    </a:lnR>
                    <a:lnT w="28575" cap="flat" cmpd="sng">
                      <a:solidFill>
                        <a:srgbClr val="9E9E9E"/>
                      </a:solidFill>
                      <a:prstDash val="solid"/>
                      <a:round/>
                      <a:headEnd type="none" w="sm" len="sm"/>
                      <a:tailEnd type="none" w="sm" len="sm"/>
                    </a:lnT>
                    <a:lnB w="28575" cap="flat" cmpd="sng">
                      <a:solidFill>
                        <a:srgbClr val="9E9E9E"/>
                      </a:solidFill>
                      <a:prstDash val="solid"/>
                      <a:round/>
                      <a:headEnd type="none" w="sm" len="sm"/>
                      <a:tailEnd type="none" w="sm" len="sm"/>
                    </a:lnB>
                  </a:tcPr>
                </a:tc>
                <a:tc>
                  <a:txBody>
                    <a:bodyPr/>
                    <a:lstStyle/>
                    <a:p>
                      <a:pPr marL="0" lvl="0" indent="0" algn="l" rtl="0">
                        <a:spcBef>
                          <a:spcPts val="0"/>
                        </a:spcBef>
                        <a:spcAft>
                          <a:spcPts val="0"/>
                        </a:spcAft>
                        <a:buNone/>
                      </a:pPr>
                      <a:r>
                        <a:rPr lang="en" sz="2200" dirty="0">
                          <a:latin typeface="Roboto"/>
                          <a:ea typeface="Roboto"/>
                          <a:cs typeface="Roboto"/>
                          <a:sym typeface="Roboto"/>
                        </a:rPr>
                        <a:t>Inclusive; identifying and removing barriers</a:t>
                      </a:r>
                      <a:endParaRPr sz="2200" dirty="0">
                        <a:latin typeface="Roboto"/>
                        <a:ea typeface="Roboto"/>
                        <a:cs typeface="Roboto"/>
                        <a:sym typeface="Roboto"/>
                      </a:endParaRPr>
                    </a:p>
                  </a:txBody>
                  <a:tcPr marL="91425" marR="91425" marT="91425" marB="91425">
                    <a:lnL w="28575" cap="flat" cmpd="sng">
                      <a:solidFill>
                        <a:srgbClr val="9E9E9E"/>
                      </a:solidFill>
                      <a:prstDash val="solid"/>
                      <a:round/>
                      <a:headEnd type="none" w="sm" len="sm"/>
                      <a:tailEnd type="none" w="sm" len="sm"/>
                    </a:lnL>
                    <a:lnR w="28575" cap="flat" cmpd="sng">
                      <a:solidFill>
                        <a:srgbClr val="9E9E9E"/>
                      </a:solidFill>
                      <a:prstDash val="solid"/>
                      <a:round/>
                      <a:headEnd type="none" w="sm" len="sm"/>
                      <a:tailEnd type="none" w="sm" len="sm"/>
                    </a:lnR>
                    <a:lnT w="28575" cap="flat" cmpd="sng">
                      <a:solidFill>
                        <a:srgbClr val="9E9E9E"/>
                      </a:solidFill>
                      <a:prstDash val="solid"/>
                      <a:round/>
                      <a:headEnd type="none" w="sm" len="sm"/>
                      <a:tailEnd type="none" w="sm" len="sm"/>
                    </a:lnT>
                    <a:lnB w="28575" cap="flat" cmpd="sng">
                      <a:solidFill>
                        <a:srgbClr val="9E9E9E"/>
                      </a:solidFill>
                      <a:prstDash val="solid"/>
                      <a:round/>
                      <a:headEnd type="none" w="sm" len="sm"/>
                      <a:tailEnd type="none" w="sm" len="sm"/>
                    </a:lnB>
                  </a:tcPr>
                </a:tc>
                <a:extLst>
                  <a:ext uri="{0D108BD9-81ED-4DB2-BD59-A6C34878D82A}">
                    <a16:rowId xmlns:a16="http://schemas.microsoft.com/office/drawing/2014/main" val="10002"/>
                  </a:ext>
                </a:extLst>
              </a:tr>
              <a:tr h="1130942">
                <a:tc>
                  <a:txBody>
                    <a:bodyPr/>
                    <a:lstStyle/>
                    <a:p>
                      <a:pPr marL="0" lvl="0" indent="0" algn="l" rtl="0">
                        <a:spcBef>
                          <a:spcPts val="0"/>
                        </a:spcBef>
                        <a:spcAft>
                          <a:spcPts val="0"/>
                        </a:spcAft>
                        <a:buNone/>
                      </a:pPr>
                      <a:r>
                        <a:rPr lang="en" sz="2200" i="1">
                          <a:latin typeface="Roboto"/>
                          <a:ea typeface="Roboto"/>
                          <a:cs typeface="Roboto"/>
                          <a:sym typeface="Roboto"/>
                        </a:rPr>
                        <a:t>Reactive</a:t>
                      </a:r>
                      <a:r>
                        <a:rPr lang="en" sz="2200">
                          <a:latin typeface="Roboto"/>
                          <a:ea typeface="Roboto"/>
                          <a:cs typeface="Roboto"/>
                          <a:sym typeface="Roboto"/>
                        </a:rPr>
                        <a:t>: Wait for individual to identify and then provide accommodations</a:t>
                      </a:r>
                      <a:endParaRPr sz="2200">
                        <a:latin typeface="Roboto"/>
                        <a:ea typeface="Roboto"/>
                        <a:cs typeface="Roboto"/>
                        <a:sym typeface="Roboto"/>
                      </a:endParaRPr>
                    </a:p>
                  </a:txBody>
                  <a:tcPr marL="91425" marR="91425" marT="91425" marB="91425">
                    <a:lnL w="28575" cap="flat" cmpd="sng">
                      <a:solidFill>
                        <a:srgbClr val="9E9E9E"/>
                      </a:solidFill>
                      <a:prstDash val="solid"/>
                      <a:round/>
                      <a:headEnd type="none" w="sm" len="sm"/>
                      <a:tailEnd type="none" w="sm" len="sm"/>
                    </a:lnL>
                    <a:lnR w="28575" cap="flat" cmpd="sng">
                      <a:solidFill>
                        <a:srgbClr val="9E9E9E"/>
                      </a:solidFill>
                      <a:prstDash val="solid"/>
                      <a:round/>
                      <a:headEnd type="none" w="sm" len="sm"/>
                      <a:tailEnd type="none" w="sm" len="sm"/>
                    </a:lnR>
                    <a:lnT w="28575" cap="flat" cmpd="sng">
                      <a:solidFill>
                        <a:srgbClr val="9E9E9E"/>
                      </a:solidFill>
                      <a:prstDash val="solid"/>
                      <a:round/>
                      <a:headEnd type="none" w="sm" len="sm"/>
                      <a:tailEnd type="none" w="sm" len="sm"/>
                    </a:lnT>
                    <a:lnB w="28575" cap="flat" cmpd="sng">
                      <a:solidFill>
                        <a:srgbClr val="9E9E9E"/>
                      </a:solidFill>
                      <a:prstDash val="solid"/>
                      <a:round/>
                      <a:headEnd type="none" w="sm" len="sm"/>
                      <a:tailEnd type="none" w="sm" len="sm"/>
                    </a:lnB>
                  </a:tcPr>
                </a:tc>
                <a:tc>
                  <a:txBody>
                    <a:bodyPr/>
                    <a:lstStyle/>
                    <a:p>
                      <a:pPr marL="0" lvl="0" indent="0" algn="l" rtl="0">
                        <a:spcBef>
                          <a:spcPts val="0"/>
                        </a:spcBef>
                        <a:spcAft>
                          <a:spcPts val="0"/>
                        </a:spcAft>
                        <a:buNone/>
                      </a:pPr>
                      <a:r>
                        <a:rPr lang="en" sz="2200" i="1" dirty="0">
                          <a:latin typeface="Roboto"/>
                          <a:ea typeface="Roboto"/>
                          <a:cs typeface="Roboto"/>
                          <a:sym typeface="Roboto"/>
                        </a:rPr>
                        <a:t>Proactive</a:t>
                      </a:r>
                      <a:r>
                        <a:rPr lang="en" sz="2200" dirty="0">
                          <a:latin typeface="Roboto"/>
                          <a:ea typeface="Roboto"/>
                          <a:cs typeface="Roboto"/>
                          <a:sym typeface="Roboto"/>
                        </a:rPr>
                        <a:t>: Provide accessible environments to everyone</a:t>
                      </a:r>
                      <a:endParaRPr sz="2200" dirty="0">
                        <a:latin typeface="Roboto"/>
                        <a:ea typeface="Roboto"/>
                        <a:cs typeface="Roboto"/>
                        <a:sym typeface="Roboto"/>
                      </a:endParaRPr>
                    </a:p>
                  </a:txBody>
                  <a:tcPr marL="91425" marR="91425" marT="91425" marB="91425">
                    <a:lnL w="28575" cap="flat" cmpd="sng">
                      <a:solidFill>
                        <a:srgbClr val="9E9E9E"/>
                      </a:solidFill>
                      <a:prstDash val="solid"/>
                      <a:round/>
                      <a:headEnd type="none" w="sm" len="sm"/>
                      <a:tailEnd type="none" w="sm" len="sm"/>
                    </a:lnL>
                    <a:lnR w="28575" cap="flat" cmpd="sng">
                      <a:solidFill>
                        <a:srgbClr val="9E9E9E"/>
                      </a:solidFill>
                      <a:prstDash val="solid"/>
                      <a:round/>
                      <a:headEnd type="none" w="sm" len="sm"/>
                      <a:tailEnd type="none" w="sm" len="sm"/>
                    </a:lnR>
                    <a:lnT w="28575" cap="flat" cmpd="sng">
                      <a:solidFill>
                        <a:srgbClr val="9E9E9E"/>
                      </a:solidFill>
                      <a:prstDash val="solid"/>
                      <a:round/>
                      <a:headEnd type="none" w="sm" len="sm"/>
                      <a:tailEnd type="none" w="sm" len="sm"/>
                    </a:lnT>
                    <a:lnB w="28575" cap="flat" cmpd="sng">
                      <a:solidFill>
                        <a:srgbClr val="9E9E9E"/>
                      </a:solidFill>
                      <a:prstDash val="solid"/>
                      <a:round/>
                      <a:headEnd type="none" w="sm" len="sm"/>
                      <a:tailEnd type="none" w="sm" len="sm"/>
                    </a:lnB>
                  </a:tcPr>
                </a:tc>
                <a:extLst>
                  <a:ext uri="{0D108BD9-81ED-4DB2-BD59-A6C34878D82A}">
                    <a16:rowId xmlns:a16="http://schemas.microsoft.com/office/drawing/2014/main" val="10003"/>
                  </a:ext>
                </a:extLst>
              </a:tr>
              <a:tr h="888885">
                <a:tc>
                  <a:txBody>
                    <a:bodyPr/>
                    <a:lstStyle/>
                    <a:p>
                      <a:pPr marL="0" lvl="0" indent="0" algn="l" rtl="0">
                        <a:spcBef>
                          <a:spcPts val="0"/>
                        </a:spcBef>
                        <a:spcAft>
                          <a:spcPts val="0"/>
                        </a:spcAft>
                        <a:buNone/>
                      </a:pPr>
                      <a:r>
                        <a:rPr lang="en" sz="2200" dirty="0">
                          <a:latin typeface="Roboto"/>
                          <a:ea typeface="Roboto"/>
                          <a:cs typeface="Roboto"/>
                          <a:sym typeface="Roboto"/>
                        </a:rPr>
                        <a:t>Access is medical, charity, the law</a:t>
                      </a:r>
                      <a:endParaRPr sz="2200" dirty="0">
                        <a:latin typeface="Roboto"/>
                        <a:ea typeface="Roboto"/>
                        <a:cs typeface="Roboto"/>
                        <a:sym typeface="Roboto"/>
                      </a:endParaRPr>
                    </a:p>
                  </a:txBody>
                  <a:tcPr marL="91425" marR="91425" marT="91425" marB="91425">
                    <a:lnL w="28575" cap="flat" cmpd="sng">
                      <a:solidFill>
                        <a:srgbClr val="9E9E9E"/>
                      </a:solidFill>
                      <a:prstDash val="solid"/>
                      <a:round/>
                      <a:headEnd type="none" w="sm" len="sm"/>
                      <a:tailEnd type="none" w="sm" len="sm"/>
                    </a:lnL>
                    <a:lnR w="28575" cap="flat" cmpd="sng">
                      <a:solidFill>
                        <a:srgbClr val="9E9E9E"/>
                      </a:solidFill>
                      <a:prstDash val="solid"/>
                      <a:round/>
                      <a:headEnd type="none" w="sm" len="sm"/>
                      <a:tailEnd type="none" w="sm" len="sm"/>
                    </a:lnR>
                    <a:lnT w="28575" cap="flat" cmpd="sng">
                      <a:solidFill>
                        <a:srgbClr val="9E9E9E"/>
                      </a:solidFill>
                      <a:prstDash val="solid"/>
                      <a:round/>
                      <a:headEnd type="none" w="sm" len="sm"/>
                      <a:tailEnd type="none" w="sm" len="sm"/>
                    </a:lnT>
                    <a:lnB w="28575" cap="flat" cmpd="sng">
                      <a:solidFill>
                        <a:srgbClr val="9E9E9E"/>
                      </a:solidFill>
                      <a:prstDash val="solid"/>
                      <a:round/>
                      <a:headEnd type="none" w="sm" len="sm"/>
                      <a:tailEnd type="none" w="sm" len="sm"/>
                    </a:lnB>
                  </a:tcPr>
                </a:tc>
                <a:tc>
                  <a:txBody>
                    <a:bodyPr/>
                    <a:lstStyle/>
                    <a:p>
                      <a:pPr marL="0" lvl="0" indent="0" algn="l" rtl="0">
                        <a:spcBef>
                          <a:spcPts val="0"/>
                        </a:spcBef>
                        <a:spcAft>
                          <a:spcPts val="0"/>
                        </a:spcAft>
                        <a:buNone/>
                      </a:pPr>
                      <a:r>
                        <a:rPr lang="en" sz="2200" dirty="0">
                          <a:latin typeface="Roboto"/>
                          <a:ea typeface="Roboto"/>
                          <a:cs typeface="Roboto"/>
                          <a:sym typeface="Roboto"/>
                        </a:rPr>
                        <a:t>Access is a right </a:t>
                      </a:r>
                      <a:endParaRPr sz="2200" dirty="0">
                        <a:latin typeface="Roboto"/>
                        <a:ea typeface="Roboto"/>
                        <a:cs typeface="Roboto"/>
                        <a:sym typeface="Roboto"/>
                      </a:endParaRPr>
                    </a:p>
                  </a:txBody>
                  <a:tcPr marL="91425" marR="91425" marT="91425" marB="91425">
                    <a:lnL w="28575" cap="flat" cmpd="sng">
                      <a:solidFill>
                        <a:srgbClr val="9E9E9E"/>
                      </a:solidFill>
                      <a:prstDash val="solid"/>
                      <a:round/>
                      <a:headEnd type="none" w="sm" len="sm"/>
                      <a:tailEnd type="none" w="sm" len="sm"/>
                    </a:lnL>
                    <a:lnR w="28575" cap="flat" cmpd="sng">
                      <a:solidFill>
                        <a:srgbClr val="9E9E9E"/>
                      </a:solidFill>
                      <a:prstDash val="solid"/>
                      <a:round/>
                      <a:headEnd type="none" w="sm" len="sm"/>
                      <a:tailEnd type="none" w="sm" len="sm"/>
                    </a:lnR>
                    <a:lnT w="28575" cap="flat" cmpd="sng">
                      <a:solidFill>
                        <a:srgbClr val="9E9E9E"/>
                      </a:solidFill>
                      <a:prstDash val="solid"/>
                      <a:round/>
                      <a:headEnd type="none" w="sm" len="sm"/>
                      <a:tailEnd type="none" w="sm" len="sm"/>
                    </a:lnT>
                    <a:lnB w="28575" cap="flat" cmpd="sng">
                      <a:solidFill>
                        <a:srgbClr val="9E9E9E"/>
                      </a:solidFill>
                      <a:prstDash val="solid"/>
                      <a:round/>
                      <a:headEnd type="none" w="sm" len="sm"/>
                      <a:tailEnd type="none" w="sm" len="sm"/>
                    </a:lnB>
                  </a:tcPr>
                </a:tc>
                <a:extLst>
                  <a:ext uri="{0D108BD9-81ED-4DB2-BD59-A6C34878D82A}">
                    <a16:rowId xmlns:a16="http://schemas.microsoft.com/office/drawing/2014/main" val="10004"/>
                  </a:ext>
                </a:extLst>
              </a:tr>
            </a:tbl>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13FD0B-B180-90E9-C8B1-FD6774713927}"/>
              </a:ext>
            </a:extLst>
          </p:cNvPr>
          <p:cNvSpPr>
            <a:spLocks noGrp="1"/>
          </p:cNvSpPr>
          <p:nvPr>
            <p:ph type="title"/>
          </p:nvPr>
        </p:nvSpPr>
        <p:spPr>
          <a:xfrm>
            <a:off x="311700" y="265731"/>
            <a:ext cx="8520600" cy="572700"/>
          </a:xfrm>
        </p:spPr>
        <p:txBody>
          <a:bodyPr>
            <a:normAutofit fontScale="90000"/>
          </a:bodyPr>
          <a:lstStyle/>
          <a:p>
            <a:pPr algn="ctr"/>
            <a:r>
              <a:rPr lang="en-US" dirty="0"/>
              <a:t>The Social Justice Model of Disability</a:t>
            </a:r>
          </a:p>
        </p:txBody>
      </p:sp>
      <p:sp>
        <p:nvSpPr>
          <p:cNvPr id="3" name="Text Placeholder 2">
            <a:extLst>
              <a:ext uri="{FF2B5EF4-FFF2-40B4-BE49-F238E27FC236}">
                <a16:creationId xmlns:a16="http://schemas.microsoft.com/office/drawing/2014/main" id="{5AC4ACE2-CF99-CA5A-14A6-0E7F3444EFA3}"/>
              </a:ext>
            </a:extLst>
          </p:cNvPr>
          <p:cNvSpPr>
            <a:spLocks noGrp="1"/>
          </p:cNvSpPr>
          <p:nvPr>
            <p:ph type="body" idx="1"/>
          </p:nvPr>
        </p:nvSpPr>
        <p:spPr>
          <a:xfrm>
            <a:off x="311700" y="1017726"/>
            <a:ext cx="8520600" cy="3984580"/>
          </a:xfrm>
        </p:spPr>
        <p:txBody>
          <a:bodyPr/>
          <a:lstStyle/>
          <a:p>
            <a:pPr marL="114300" indent="0">
              <a:buNone/>
            </a:pPr>
            <a:r>
              <a:rPr lang="en-US" dirty="0">
                <a:solidFill>
                  <a:schemeClr val="tx1"/>
                </a:solidFill>
              </a:rPr>
              <a:t>Striving for dignity is at the core of disability rights, as are all social justice movements. Activists involved in social justice movements believe that oppressed people have a right to fair treatment and a share of the benefits of society based on their human rights and equality of all people</a:t>
            </a:r>
            <a:r>
              <a:rPr lang="en-US" dirty="0"/>
              <a:t>. </a:t>
            </a:r>
          </a:p>
          <a:p>
            <a:pPr marL="114300" indent="0">
              <a:buNone/>
            </a:pPr>
            <a:endParaRPr lang="en-US" dirty="0"/>
          </a:p>
          <a:p>
            <a:pPr marL="114300" indent="0">
              <a:buNone/>
            </a:pPr>
            <a:endParaRPr lang="en-US" dirty="0"/>
          </a:p>
          <a:p>
            <a:pPr marL="114300" indent="0">
              <a:buNone/>
            </a:pPr>
            <a:r>
              <a:rPr lang="en-US" dirty="0">
                <a:solidFill>
                  <a:schemeClr val="tx1"/>
                </a:solidFill>
              </a:rPr>
              <a:t>This movement has similar goals as the Civil Rights movement–to be treated with respect and dignity, have economic and social equality, experience usable and inclusive environments, and have the opportunity for full participation in educational, employment, and community activities.</a:t>
            </a:r>
          </a:p>
        </p:txBody>
      </p:sp>
    </p:spTree>
    <p:extLst>
      <p:ext uri="{BB962C8B-B14F-4D97-AF65-F5344CB8AC3E}">
        <p14:creationId xmlns:p14="http://schemas.microsoft.com/office/powerpoint/2010/main" val="69708792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50"/>
        <p:cNvGrpSpPr/>
        <p:nvPr/>
      </p:nvGrpSpPr>
      <p:grpSpPr>
        <a:xfrm>
          <a:off x="0" y="0"/>
          <a:ext cx="0" cy="0"/>
          <a:chOff x="0" y="0"/>
          <a:chExt cx="0" cy="0"/>
        </a:xfrm>
      </p:grpSpPr>
      <p:sp>
        <p:nvSpPr>
          <p:cNvPr id="151" name="Google Shape;151;p29"/>
          <p:cNvSpPr txBox="1">
            <a:spLocks noGrp="1"/>
          </p:cNvSpPr>
          <p:nvPr>
            <p:ph type="title"/>
          </p:nvPr>
        </p:nvSpPr>
        <p:spPr>
          <a:xfrm>
            <a:off x="311700" y="199625"/>
            <a:ext cx="8520600" cy="818100"/>
          </a:xfrm>
          <a:prstGeom prst="rect">
            <a:avLst/>
          </a:prstGeom>
        </p:spPr>
        <p:txBody>
          <a:bodyPr spcFirstLastPara="1" wrap="square" lIns="91425" tIns="91425" rIns="91425" bIns="91425" anchor="t" anchorCtr="0">
            <a:normAutofit fontScale="90000"/>
          </a:bodyPr>
          <a:lstStyle/>
          <a:p>
            <a:pPr marL="0" lvl="0" indent="0" algn="ctr" rtl="0">
              <a:spcBef>
                <a:spcPts val="0"/>
              </a:spcBef>
              <a:spcAft>
                <a:spcPts val="0"/>
              </a:spcAft>
              <a:buNone/>
            </a:pPr>
            <a:r>
              <a:rPr lang="en"/>
              <a:t>The CONTEXT depends on our institutional environments – campus culture</a:t>
            </a:r>
            <a:endParaRPr/>
          </a:p>
        </p:txBody>
      </p:sp>
      <p:sp>
        <p:nvSpPr>
          <p:cNvPr id="152" name="Google Shape;152;p29"/>
          <p:cNvSpPr txBox="1">
            <a:spLocks noGrp="1"/>
          </p:cNvSpPr>
          <p:nvPr>
            <p:ph type="body" idx="1"/>
          </p:nvPr>
        </p:nvSpPr>
        <p:spPr>
          <a:xfrm>
            <a:off x="311700" y="1434325"/>
            <a:ext cx="3999900" cy="34164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sz="1700" dirty="0">
                <a:solidFill>
                  <a:schemeClr val="tx1"/>
                </a:solidFill>
              </a:rPr>
              <a:t>Type of College:</a:t>
            </a:r>
            <a:endParaRPr sz="1700" dirty="0">
              <a:solidFill>
                <a:schemeClr val="tx1"/>
              </a:solidFill>
            </a:endParaRPr>
          </a:p>
          <a:p>
            <a:pPr marL="457200" lvl="0" indent="-323850" algn="l" rtl="0">
              <a:spcBef>
                <a:spcPts val="1200"/>
              </a:spcBef>
              <a:spcAft>
                <a:spcPts val="0"/>
              </a:spcAft>
              <a:buSzPts val="1500"/>
              <a:buChar char="●"/>
            </a:pPr>
            <a:r>
              <a:rPr lang="en" sz="1500" dirty="0">
                <a:solidFill>
                  <a:schemeClr val="tx1"/>
                </a:solidFill>
              </a:rPr>
              <a:t>Jean: Four Year, Public, SUNY System</a:t>
            </a:r>
            <a:endParaRPr sz="1500" dirty="0">
              <a:solidFill>
                <a:schemeClr val="tx1"/>
              </a:solidFill>
            </a:endParaRPr>
          </a:p>
          <a:p>
            <a:pPr marL="457200" lvl="0" indent="-323850" algn="l" rtl="0">
              <a:spcBef>
                <a:spcPts val="0"/>
              </a:spcBef>
              <a:spcAft>
                <a:spcPts val="0"/>
              </a:spcAft>
              <a:buSzPts val="1500"/>
              <a:buChar char="●"/>
            </a:pPr>
            <a:r>
              <a:rPr lang="en" sz="1500" dirty="0">
                <a:solidFill>
                  <a:schemeClr val="tx1"/>
                </a:solidFill>
              </a:rPr>
              <a:t>Catherine: Two Year, Public, Open Enrollment, SUNY System</a:t>
            </a:r>
            <a:endParaRPr sz="1500" dirty="0">
              <a:solidFill>
                <a:schemeClr val="tx1"/>
              </a:solidFill>
            </a:endParaRPr>
          </a:p>
          <a:p>
            <a:pPr marL="0" lvl="0" indent="0" algn="l" rtl="0">
              <a:spcBef>
                <a:spcPts val="1200"/>
              </a:spcBef>
              <a:spcAft>
                <a:spcPts val="0"/>
              </a:spcAft>
              <a:buNone/>
            </a:pPr>
            <a:r>
              <a:rPr lang="en" sz="1700" dirty="0">
                <a:solidFill>
                  <a:schemeClr val="tx1"/>
                </a:solidFill>
              </a:rPr>
              <a:t>Organizational location within the College:</a:t>
            </a:r>
            <a:endParaRPr sz="1700" dirty="0">
              <a:solidFill>
                <a:schemeClr val="tx1"/>
              </a:solidFill>
            </a:endParaRPr>
          </a:p>
          <a:p>
            <a:pPr marL="457200" lvl="0" indent="-323850" algn="l" rtl="0">
              <a:spcBef>
                <a:spcPts val="1200"/>
              </a:spcBef>
              <a:spcAft>
                <a:spcPts val="0"/>
              </a:spcAft>
              <a:buSzPts val="1500"/>
              <a:buChar char="●"/>
            </a:pPr>
            <a:r>
              <a:rPr lang="en" sz="1500" dirty="0">
                <a:solidFill>
                  <a:schemeClr val="tx1"/>
                </a:solidFill>
              </a:rPr>
              <a:t>Jean: Student Affairs and Enrollment Management  		</a:t>
            </a:r>
            <a:endParaRPr sz="1500" dirty="0">
              <a:solidFill>
                <a:schemeClr val="tx1"/>
              </a:solidFill>
            </a:endParaRPr>
          </a:p>
          <a:p>
            <a:pPr marL="457200" lvl="0" indent="-323850" algn="l" rtl="0">
              <a:spcBef>
                <a:spcPts val="0"/>
              </a:spcBef>
              <a:spcAft>
                <a:spcPts val="0"/>
              </a:spcAft>
              <a:buSzPts val="1500"/>
              <a:buChar char="●"/>
            </a:pPr>
            <a:r>
              <a:rPr lang="en" sz="1500" dirty="0">
                <a:solidFill>
                  <a:schemeClr val="tx1"/>
                </a:solidFill>
              </a:rPr>
              <a:t>Catherine:  Student Services</a:t>
            </a:r>
            <a:endParaRPr sz="1500" dirty="0">
              <a:solidFill>
                <a:schemeClr val="tx1"/>
              </a:solidFill>
            </a:endParaRPr>
          </a:p>
        </p:txBody>
      </p:sp>
      <p:sp>
        <p:nvSpPr>
          <p:cNvPr id="153" name="Google Shape;153;p29"/>
          <p:cNvSpPr txBox="1">
            <a:spLocks noGrp="1"/>
          </p:cNvSpPr>
          <p:nvPr>
            <p:ph type="body" idx="2"/>
          </p:nvPr>
        </p:nvSpPr>
        <p:spPr>
          <a:xfrm>
            <a:off x="4832400" y="1387350"/>
            <a:ext cx="3999900" cy="34164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sz="1700" dirty="0">
                <a:solidFill>
                  <a:schemeClr val="tx1"/>
                </a:solidFill>
              </a:rPr>
              <a:t>Reporting structure:</a:t>
            </a:r>
            <a:endParaRPr sz="1700" dirty="0">
              <a:solidFill>
                <a:schemeClr val="tx1"/>
              </a:solidFill>
            </a:endParaRPr>
          </a:p>
          <a:p>
            <a:pPr marL="457200" lvl="0" indent="-323850" algn="l" rtl="0">
              <a:spcBef>
                <a:spcPts val="1200"/>
              </a:spcBef>
              <a:spcAft>
                <a:spcPts val="0"/>
              </a:spcAft>
              <a:buSzPts val="1500"/>
              <a:buChar char="●"/>
            </a:pPr>
            <a:r>
              <a:rPr lang="en" sz="1500" dirty="0">
                <a:solidFill>
                  <a:schemeClr val="tx1"/>
                </a:solidFill>
              </a:rPr>
              <a:t>Jean: Dean of Students		</a:t>
            </a:r>
            <a:endParaRPr sz="1500" dirty="0">
              <a:solidFill>
                <a:schemeClr val="tx1"/>
              </a:solidFill>
            </a:endParaRPr>
          </a:p>
          <a:p>
            <a:pPr marL="457200" lvl="0" indent="-323850" algn="l" rtl="0">
              <a:spcBef>
                <a:spcPts val="0"/>
              </a:spcBef>
              <a:spcAft>
                <a:spcPts val="0"/>
              </a:spcAft>
              <a:buSzPts val="1500"/>
              <a:buChar char="●"/>
            </a:pPr>
            <a:r>
              <a:rPr lang="en" sz="1500" dirty="0">
                <a:solidFill>
                  <a:schemeClr val="tx1"/>
                </a:solidFill>
              </a:rPr>
              <a:t>Catherine: Dean of Students </a:t>
            </a:r>
            <a:endParaRPr sz="1500" dirty="0">
              <a:solidFill>
                <a:schemeClr val="tx1"/>
              </a:solidFill>
            </a:endParaRPr>
          </a:p>
          <a:p>
            <a:pPr marL="0" lvl="0" indent="0" algn="l" rtl="0">
              <a:spcBef>
                <a:spcPts val="1200"/>
              </a:spcBef>
              <a:spcAft>
                <a:spcPts val="0"/>
              </a:spcAft>
              <a:buNone/>
            </a:pPr>
            <a:r>
              <a:rPr lang="en" sz="1700" dirty="0">
                <a:solidFill>
                  <a:schemeClr val="tx1"/>
                </a:solidFill>
              </a:rPr>
              <a:t>Name of office:</a:t>
            </a:r>
            <a:endParaRPr sz="1700" dirty="0">
              <a:solidFill>
                <a:schemeClr val="tx1"/>
              </a:solidFill>
            </a:endParaRPr>
          </a:p>
          <a:p>
            <a:pPr marL="457200" lvl="0" indent="-323850" algn="l" rtl="0">
              <a:spcBef>
                <a:spcPts val="1200"/>
              </a:spcBef>
              <a:spcAft>
                <a:spcPts val="0"/>
              </a:spcAft>
              <a:buSzPts val="1500"/>
              <a:buChar char="●"/>
            </a:pPr>
            <a:r>
              <a:rPr lang="en" sz="1500" dirty="0">
                <a:solidFill>
                  <a:schemeClr val="tx1"/>
                </a:solidFill>
              </a:rPr>
              <a:t>Jean:  Disability Resource Center	</a:t>
            </a:r>
            <a:endParaRPr sz="1500" dirty="0">
              <a:solidFill>
                <a:schemeClr val="tx1"/>
              </a:solidFill>
            </a:endParaRPr>
          </a:p>
          <a:p>
            <a:pPr marL="457200" lvl="0" indent="-323850" algn="l" rtl="0">
              <a:spcBef>
                <a:spcPts val="0"/>
              </a:spcBef>
              <a:spcAft>
                <a:spcPts val="0"/>
              </a:spcAft>
              <a:buSzPts val="1500"/>
              <a:buChar char="●"/>
            </a:pPr>
            <a:r>
              <a:rPr lang="en" sz="1500" dirty="0">
                <a:solidFill>
                  <a:schemeClr val="tx1"/>
                </a:solidFill>
              </a:rPr>
              <a:t>Catherine:  Office of Accessibility Services </a:t>
            </a:r>
            <a:endParaRPr sz="1500" dirty="0">
              <a:solidFill>
                <a:schemeClr val="tx1"/>
              </a:solidFill>
            </a:endParaRPr>
          </a:p>
          <a:p>
            <a:pPr marL="0" lvl="0" indent="0" algn="l" rtl="0">
              <a:spcBef>
                <a:spcPts val="1200"/>
              </a:spcBef>
              <a:spcAft>
                <a:spcPts val="1200"/>
              </a:spcAft>
              <a:buNone/>
            </a:pPr>
            <a:endParaRP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57"/>
        <p:cNvGrpSpPr/>
        <p:nvPr/>
      </p:nvGrpSpPr>
      <p:grpSpPr>
        <a:xfrm>
          <a:off x="0" y="0"/>
          <a:ext cx="0" cy="0"/>
          <a:chOff x="0" y="0"/>
          <a:chExt cx="0" cy="0"/>
        </a:xfrm>
      </p:grpSpPr>
      <p:sp>
        <p:nvSpPr>
          <p:cNvPr id="158" name="Google Shape;158;p30"/>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The CONTEXT depends on our institutional environments.</a:t>
            </a:r>
            <a:endParaRPr/>
          </a:p>
        </p:txBody>
      </p:sp>
      <p:sp>
        <p:nvSpPr>
          <p:cNvPr id="159" name="Google Shape;159;p30"/>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dirty="0">
                <a:solidFill>
                  <a:schemeClr val="tx1"/>
                </a:solidFill>
              </a:rPr>
              <a:t>Staffing</a:t>
            </a:r>
            <a:endParaRPr dirty="0">
              <a:solidFill>
                <a:schemeClr val="tx1"/>
              </a:solidFill>
            </a:endParaRPr>
          </a:p>
          <a:p>
            <a:pPr marL="457200" lvl="0" indent="-317500" algn="l" rtl="0">
              <a:spcBef>
                <a:spcPts val="1200"/>
              </a:spcBef>
              <a:spcAft>
                <a:spcPts val="0"/>
              </a:spcAft>
              <a:buSzPts val="1400"/>
              <a:buChar char="●"/>
            </a:pPr>
            <a:r>
              <a:rPr lang="en" dirty="0">
                <a:solidFill>
                  <a:schemeClr val="tx1"/>
                </a:solidFill>
              </a:rPr>
              <a:t>Jean: Director; Assistant Director; Services Coordinator; Learning Support Specialist</a:t>
            </a:r>
            <a:endParaRPr dirty="0">
              <a:solidFill>
                <a:schemeClr val="tx1"/>
              </a:solidFill>
            </a:endParaRPr>
          </a:p>
          <a:p>
            <a:pPr marL="457200" lvl="0" indent="0" algn="l" rtl="0">
              <a:spcBef>
                <a:spcPts val="1200"/>
              </a:spcBef>
              <a:spcAft>
                <a:spcPts val="0"/>
              </a:spcAft>
              <a:buNone/>
            </a:pPr>
            <a:endParaRPr dirty="0">
              <a:solidFill>
                <a:schemeClr val="tx1"/>
              </a:solidFill>
            </a:endParaRPr>
          </a:p>
          <a:p>
            <a:pPr marL="457200" lvl="0" indent="-317500" algn="l" rtl="0">
              <a:spcBef>
                <a:spcPts val="1200"/>
              </a:spcBef>
              <a:spcAft>
                <a:spcPts val="0"/>
              </a:spcAft>
              <a:buSzPts val="1400"/>
              <a:buChar char="●"/>
            </a:pPr>
            <a:r>
              <a:rPr lang="en" dirty="0">
                <a:solidFill>
                  <a:schemeClr val="tx1"/>
                </a:solidFill>
              </a:rPr>
              <a:t>Catherine: Director; 1 P</a:t>
            </a:r>
            <a:r>
              <a:rPr lang="en-US" dirty="0">
                <a:solidFill>
                  <a:schemeClr val="tx1"/>
                </a:solidFill>
              </a:rPr>
              <a:t>a</a:t>
            </a:r>
            <a:r>
              <a:rPr lang="en" dirty="0">
                <a:solidFill>
                  <a:schemeClr val="tx1"/>
                </a:solidFill>
              </a:rPr>
              <a:t>rt-Time, 10 month Learning Coach and Technical Assistant</a:t>
            </a:r>
            <a:endParaRPr dirty="0">
              <a:solidFill>
                <a:schemeClr val="tx1"/>
              </a:solidFill>
            </a:endParaRPr>
          </a:p>
        </p:txBody>
      </p:sp>
      <p:sp>
        <p:nvSpPr>
          <p:cNvPr id="160" name="Google Shape;160;p30"/>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rmAutofit lnSpcReduction="10000"/>
          </a:bodyPr>
          <a:lstStyle/>
          <a:p>
            <a:pPr marL="0" lvl="0" indent="0" algn="l" rtl="0">
              <a:spcBef>
                <a:spcPts val="0"/>
              </a:spcBef>
              <a:spcAft>
                <a:spcPts val="0"/>
              </a:spcAft>
              <a:buNone/>
            </a:pPr>
            <a:r>
              <a:rPr lang="en" dirty="0">
                <a:solidFill>
                  <a:schemeClr val="tx1"/>
                </a:solidFill>
              </a:rPr>
              <a:t>Size of SWD Student Population working with office</a:t>
            </a:r>
            <a:endParaRPr dirty="0">
              <a:solidFill>
                <a:schemeClr val="tx1"/>
              </a:solidFill>
            </a:endParaRPr>
          </a:p>
          <a:p>
            <a:pPr marL="457200" lvl="0" indent="-317500" algn="l" rtl="0">
              <a:spcBef>
                <a:spcPts val="1200"/>
              </a:spcBef>
              <a:spcAft>
                <a:spcPts val="0"/>
              </a:spcAft>
              <a:buSzPts val="1400"/>
              <a:buChar char="●"/>
            </a:pPr>
            <a:r>
              <a:rPr lang="en" dirty="0">
                <a:solidFill>
                  <a:schemeClr val="tx1"/>
                </a:solidFill>
              </a:rPr>
              <a:t>Jean: 597 students 			 </a:t>
            </a:r>
            <a:endParaRPr dirty="0">
              <a:solidFill>
                <a:schemeClr val="tx1"/>
              </a:solidFill>
            </a:endParaRPr>
          </a:p>
          <a:p>
            <a:pPr marL="457200" lvl="0" indent="-317500" algn="l" rtl="0">
              <a:spcBef>
                <a:spcPts val="0"/>
              </a:spcBef>
              <a:spcAft>
                <a:spcPts val="0"/>
              </a:spcAft>
              <a:buSzPts val="1400"/>
              <a:buChar char="●"/>
            </a:pPr>
            <a:r>
              <a:rPr lang="en" dirty="0">
                <a:solidFill>
                  <a:schemeClr val="tx1"/>
                </a:solidFill>
              </a:rPr>
              <a:t>Catherine: 87 students</a:t>
            </a:r>
            <a:endParaRPr dirty="0">
              <a:solidFill>
                <a:schemeClr val="tx1"/>
              </a:solidFill>
            </a:endParaRPr>
          </a:p>
          <a:p>
            <a:pPr marL="0" lvl="0" indent="0" algn="l" rtl="0">
              <a:spcBef>
                <a:spcPts val="1200"/>
              </a:spcBef>
              <a:spcAft>
                <a:spcPts val="0"/>
              </a:spcAft>
              <a:buClr>
                <a:schemeClr val="dk1"/>
              </a:buClr>
              <a:buSzPts val="1100"/>
              <a:buFont typeface="Arial"/>
              <a:buNone/>
            </a:pPr>
            <a:r>
              <a:rPr lang="en" dirty="0">
                <a:solidFill>
                  <a:schemeClr val="tx1"/>
                </a:solidFill>
              </a:rPr>
              <a:t> </a:t>
            </a:r>
            <a:endParaRPr dirty="0">
              <a:solidFill>
                <a:schemeClr val="tx1"/>
              </a:solidFill>
            </a:endParaRPr>
          </a:p>
          <a:p>
            <a:pPr marL="0" lvl="0" indent="0" algn="l" rtl="0">
              <a:spcBef>
                <a:spcPts val="1200"/>
              </a:spcBef>
              <a:spcAft>
                <a:spcPts val="0"/>
              </a:spcAft>
              <a:buClr>
                <a:schemeClr val="dk1"/>
              </a:buClr>
              <a:buSzPts val="1100"/>
              <a:buFont typeface="Arial"/>
              <a:buNone/>
            </a:pPr>
            <a:r>
              <a:rPr lang="en" dirty="0">
                <a:solidFill>
                  <a:schemeClr val="tx1"/>
                </a:solidFill>
              </a:rPr>
              <a:t>Access to working with Colleagues, Faculty, Administrators</a:t>
            </a:r>
            <a:endParaRPr dirty="0">
              <a:solidFill>
                <a:schemeClr val="tx1"/>
              </a:solidFill>
            </a:endParaRPr>
          </a:p>
          <a:p>
            <a:pPr marL="457200" lvl="0" indent="-317500" algn="l" rtl="0">
              <a:spcBef>
                <a:spcPts val="1200"/>
              </a:spcBef>
              <a:spcAft>
                <a:spcPts val="0"/>
              </a:spcAft>
              <a:buSzPts val="1400"/>
              <a:buChar char="●"/>
            </a:pPr>
            <a:r>
              <a:rPr lang="en" dirty="0">
                <a:solidFill>
                  <a:schemeClr val="tx1"/>
                </a:solidFill>
              </a:rPr>
              <a:t>Jean: Easy access			</a:t>
            </a:r>
            <a:endParaRPr dirty="0">
              <a:solidFill>
                <a:schemeClr val="tx1"/>
              </a:solidFill>
            </a:endParaRPr>
          </a:p>
          <a:p>
            <a:pPr marL="457200" lvl="0" indent="-317500" algn="l" rtl="0">
              <a:spcBef>
                <a:spcPts val="0"/>
              </a:spcBef>
              <a:spcAft>
                <a:spcPts val="0"/>
              </a:spcAft>
              <a:buSzPts val="1400"/>
              <a:buChar char="●"/>
            </a:pPr>
            <a:r>
              <a:rPr lang="en" dirty="0">
                <a:solidFill>
                  <a:schemeClr val="tx1"/>
                </a:solidFill>
              </a:rPr>
              <a:t>Catherine:  Easy access </a:t>
            </a:r>
            <a:endParaRPr dirty="0">
              <a:solidFill>
                <a:schemeClr val="tx1"/>
              </a:solidFil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64"/>
        <p:cNvGrpSpPr/>
        <p:nvPr/>
      </p:nvGrpSpPr>
      <p:grpSpPr>
        <a:xfrm>
          <a:off x="0" y="0"/>
          <a:ext cx="0" cy="0"/>
          <a:chOff x="0" y="0"/>
          <a:chExt cx="0" cy="0"/>
        </a:xfrm>
      </p:grpSpPr>
      <p:sp>
        <p:nvSpPr>
          <p:cNvPr id="165" name="Google Shape;165;p31"/>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Committee representation</a:t>
            </a:r>
            <a:endParaRPr/>
          </a:p>
        </p:txBody>
      </p:sp>
      <p:sp>
        <p:nvSpPr>
          <p:cNvPr id="166" name="Google Shape;166;p31"/>
          <p:cNvSpPr txBox="1">
            <a:spLocks noGrp="1"/>
          </p:cNvSpPr>
          <p:nvPr>
            <p:ph type="body" idx="1"/>
          </p:nvPr>
        </p:nvSpPr>
        <p:spPr>
          <a:xfrm>
            <a:off x="311700" y="1152475"/>
            <a:ext cx="4260300" cy="371536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dirty="0">
                <a:solidFill>
                  <a:schemeClr val="tx1"/>
                </a:solidFill>
              </a:rPr>
              <a:t>Catherine </a:t>
            </a:r>
            <a:endParaRPr dirty="0">
              <a:solidFill>
                <a:schemeClr val="tx1"/>
              </a:solidFill>
            </a:endParaRPr>
          </a:p>
          <a:p>
            <a:pPr marL="457200" lvl="0" indent="-310832" algn="l" rtl="0">
              <a:spcBef>
                <a:spcPts val="0"/>
              </a:spcBef>
              <a:spcAft>
                <a:spcPts val="0"/>
              </a:spcAft>
              <a:buSzPct val="100000"/>
              <a:buChar char="●"/>
            </a:pPr>
            <a:r>
              <a:rPr lang="en" dirty="0">
                <a:solidFill>
                  <a:schemeClr val="tx1"/>
                </a:solidFill>
              </a:rPr>
              <a:t>EIT Accessibility Committee, Chair</a:t>
            </a:r>
            <a:endParaRPr dirty="0">
              <a:solidFill>
                <a:schemeClr val="tx1"/>
              </a:solidFill>
            </a:endParaRPr>
          </a:p>
          <a:p>
            <a:pPr marL="457200" lvl="0" indent="-310832" algn="l" rtl="0">
              <a:spcBef>
                <a:spcPts val="0"/>
              </a:spcBef>
              <a:spcAft>
                <a:spcPts val="0"/>
              </a:spcAft>
              <a:buSzPct val="100000"/>
              <a:buChar char="●"/>
            </a:pPr>
            <a:r>
              <a:rPr lang="en" dirty="0">
                <a:solidFill>
                  <a:schemeClr val="tx1"/>
                </a:solidFill>
              </a:rPr>
              <a:t>Student Life Committee</a:t>
            </a:r>
          </a:p>
          <a:p>
            <a:pPr marL="457200" lvl="0" indent="-310832" algn="l" rtl="0">
              <a:spcBef>
                <a:spcPts val="0"/>
              </a:spcBef>
              <a:spcAft>
                <a:spcPts val="0"/>
              </a:spcAft>
              <a:buSzPct val="100000"/>
              <a:buChar char="●"/>
            </a:pPr>
            <a:r>
              <a:rPr lang="en-US" dirty="0">
                <a:solidFill>
                  <a:schemeClr val="tx1"/>
                </a:solidFill>
              </a:rPr>
              <a:t>Virtual Innovative Teaching and </a:t>
            </a:r>
          </a:p>
          <a:p>
            <a:pPr marL="146368" lvl="0" indent="0" algn="l" rtl="0">
              <a:spcBef>
                <a:spcPts val="0"/>
              </a:spcBef>
              <a:spcAft>
                <a:spcPts val="0"/>
              </a:spcAft>
              <a:buSzPct val="100000"/>
              <a:buNone/>
            </a:pPr>
            <a:r>
              <a:rPr lang="en-US" dirty="0">
                <a:solidFill>
                  <a:schemeClr val="tx1"/>
                </a:solidFill>
              </a:rPr>
              <a:t>	Learning (VITAL) Committee</a:t>
            </a:r>
          </a:p>
          <a:p>
            <a:pPr marL="457200" lvl="0" indent="-310832" algn="l" rtl="0">
              <a:lnSpc>
                <a:spcPct val="100000"/>
              </a:lnSpc>
              <a:spcBef>
                <a:spcPts val="0"/>
              </a:spcBef>
              <a:spcAft>
                <a:spcPts val="0"/>
              </a:spcAft>
              <a:buSzPct val="100000"/>
              <a:buChar char="●"/>
            </a:pPr>
            <a:r>
              <a:rPr lang="en-US" dirty="0">
                <a:solidFill>
                  <a:schemeClr val="tx1"/>
                </a:solidFill>
              </a:rPr>
              <a:t>Inclusion, Diversity, Equity and Accessibility (IDEA) Committee, Co-Chair </a:t>
            </a:r>
          </a:p>
          <a:p>
            <a:pPr marL="457200" lvl="0" indent="-310832" algn="l" rtl="0">
              <a:spcBef>
                <a:spcPts val="0"/>
              </a:spcBef>
              <a:spcAft>
                <a:spcPts val="0"/>
              </a:spcAft>
              <a:buSzPct val="100000"/>
              <a:buChar char="●"/>
            </a:pPr>
            <a:r>
              <a:rPr lang="en" dirty="0">
                <a:solidFill>
                  <a:schemeClr val="tx1"/>
                </a:solidFill>
              </a:rPr>
              <a:t>Middle States Steering Committee – Working Group 2 Co-Chair</a:t>
            </a:r>
            <a:endParaRPr dirty="0">
              <a:solidFill>
                <a:schemeClr val="tx1"/>
              </a:solidFill>
            </a:endParaRPr>
          </a:p>
          <a:p>
            <a:pPr marL="457200" lvl="0" indent="-310832" algn="l" rtl="0">
              <a:spcBef>
                <a:spcPts val="0"/>
              </a:spcBef>
              <a:spcAft>
                <a:spcPts val="0"/>
              </a:spcAft>
              <a:buSzPct val="100000"/>
              <a:buChar char="●"/>
            </a:pPr>
            <a:r>
              <a:rPr lang="en" dirty="0">
                <a:solidFill>
                  <a:schemeClr val="tx1"/>
                </a:solidFill>
              </a:rPr>
              <a:t>Orientation Committee </a:t>
            </a:r>
            <a:endParaRPr dirty="0">
              <a:solidFill>
                <a:schemeClr val="tx1"/>
              </a:solidFill>
            </a:endParaRPr>
          </a:p>
          <a:p>
            <a:pPr marL="457200" lvl="0" indent="-310832" algn="l" rtl="0">
              <a:spcBef>
                <a:spcPts val="0"/>
              </a:spcBef>
              <a:spcAft>
                <a:spcPts val="0"/>
              </a:spcAft>
              <a:buSzPct val="100000"/>
              <a:buChar char="●"/>
            </a:pPr>
            <a:r>
              <a:rPr lang="en" dirty="0">
                <a:solidFill>
                  <a:schemeClr val="tx1"/>
                </a:solidFill>
              </a:rPr>
              <a:t>Strategic Planning Committee</a:t>
            </a:r>
          </a:p>
          <a:p>
            <a:pPr marL="457200" lvl="0" indent="-310832" algn="l" rtl="0">
              <a:spcBef>
                <a:spcPts val="0"/>
              </a:spcBef>
              <a:spcAft>
                <a:spcPts val="0"/>
              </a:spcAft>
              <a:buSzPct val="100000"/>
              <a:buChar char="●"/>
            </a:pPr>
            <a:r>
              <a:rPr lang="en" dirty="0">
                <a:solidFill>
                  <a:schemeClr val="tx1"/>
                </a:solidFill>
              </a:rPr>
              <a:t>Graduation Committee</a:t>
            </a:r>
          </a:p>
          <a:p>
            <a:pPr marL="457200" lvl="0" indent="-310832" algn="l" rtl="0">
              <a:spcBef>
                <a:spcPts val="0"/>
              </a:spcBef>
              <a:spcAft>
                <a:spcPts val="0"/>
              </a:spcAft>
              <a:buSzPct val="100000"/>
              <a:buChar char="●"/>
            </a:pPr>
            <a:r>
              <a:rPr lang="en" dirty="0">
                <a:solidFill>
                  <a:schemeClr val="tx1"/>
                </a:solidFill>
              </a:rPr>
              <a:t>Veterans Task Force</a:t>
            </a:r>
          </a:p>
          <a:p>
            <a:pPr marL="457200" lvl="0" indent="-310832" algn="l" rtl="0">
              <a:spcBef>
                <a:spcPts val="0"/>
              </a:spcBef>
              <a:spcAft>
                <a:spcPts val="0"/>
              </a:spcAft>
              <a:buSzPct val="100000"/>
              <a:buChar char="●"/>
            </a:pPr>
            <a:r>
              <a:rPr lang="en" dirty="0">
                <a:solidFill>
                  <a:schemeClr val="tx1"/>
                </a:solidFill>
              </a:rPr>
              <a:t>Admissions R</a:t>
            </a:r>
            <a:r>
              <a:rPr lang="en-US" dirty="0">
                <a:solidFill>
                  <a:schemeClr val="tx1"/>
                </a:solidFill>
              </a:rPr>
              <a:t>e</a:t>
            </a:r>
            <a:r>
              <a:rPr lang="en" dirty="0">
                <a:solidFill>
                  <a:schemeClr val="tx1"/>
                </a:solidFill>
              </a:rPr>
              <a:t>view Committee</a:t>
            </a:r>
          </a:p>
          <a:p>
            <a:pPr marL="457200" lvl="0" indent="-310832" algn="l" rtl="0">
              <a:spcBef>
                <a:spcPts val="0"/>
              </a:spcBef>
              <a:spcAft>
                <a:spcPts val="0"/>
              </a:spcAft>
              <a:buSzPct val="100000"/>
              <a:buChar char="●"/>
            </a:pPr>
            <a:endParaRPr lang="en" dirty="0"/>
          </a:p>
          <a:p>
            <a:pPr marL="457200" lvl="0" indent="-310832" algn="l" rtl="0">
              <a:spcBef>
                <a:spcPts val="0"/>
              </a:spcBef>
              <a:spcAft>
                <a:spcPts val="0"/>
              </a:spcAft>
              <a:buSzPct val="100000"/>
              <a:buChar char="●"/>
            </a:pPr>
            <a:endParaRPr dirty="0"/>
          </a:p>
        </p:txBody>
      </p:sp>
      <p:sp>
        <p:nvSpPr>
          <p:cNvPr id="167" name="Google Shape;167;p31"/>
          <p:cNvSpPr txBox="1">
            <a:spLocks noGrp="1"/>
          </p:cNvSpPr>
          <p:nvPr>
            <p:ph type="body" idx="2"/>
          </p:nvPr>
        </p:nvSpPr>
        <p:spPr>
          <a:xfrm>
            <a:off x="4572000" y="1152474"/>
            <a:ext cx="4260300" cy="3715359"/>
          </a:xfrm>
          <a:prstGeom prst="rect">
            <a:avLst/>
          </a:prstGeom>
        </p:spPr>
        <p:txBody>
          <a:bodyPr spcFirstLastPara="1" wrap="square" lIns="91425" tIns="91425" rIns="91425" bIns="91425" anchor="t" anchorCtr="0">
            <a:noAutofit/>
          </a:bodyPr>
          <a:lstStyle/>
          <a:p>
            <a:pPr marL="0" lvl="0" indent="0" algn="l" rtl="0">
              <a:lnSpc>
                <a:spcPct val="95000"/>
              </a:lnSpc>
              <a:spcBef>
                <a:spcPts val="0"/>
              </a:spcBef>
              <a:spcAft>
                <a:spcPts val="0"/>
              </a:spcAft>
              <a:buSzPts val="852"/>
              <a:buNone/>
            </a:pPr>
            <a:r>
              <a:rPr lang="en" sz="1285" dirty="0">
                <a:solidFill>
                  <a:schemeClr val="tx1"/>
                </a:solidFill>
              </a:rPr>
              <a:t>Jean </a:t>
            </a:r>
            <a:endParaRPr sz="1285" dirty="0">
              <a:solidFill>
                <a:schemeClr val="tx1"/>
              </a:solidFill>
            </a:endParaRPr>
          </a:p>
          <a:p>
            <a:pPr marL="457200" lvl="0" indent="-310197" algn="l" rtl="0">
              <a:lnSpc>
                <a:spcPct val="95000"/>
              </a:lnSpc>
              <a:spcBef>
                <a:spcPts val="1200"/>
              </a:spcBef>
              <a:spcAft>
                <a:spcPts val="0"/>
              </a:spcAft>
              <a:buSzPts val="1285"/>
              <a:buChar char="●"/>
            </a:pPr>
            <a:r>
              <a:rPr lang="en" sz="1285" dirty="0">
                <a:solidFill>
                  <a:schemeClr val="tx1"/>
                </a:solidFill>
              </a:rPr>
              <a:t>Academic Review</a:t>
            </a:r>
            <a:endParaRPr sz="1285" dirty="0">
              <a:solidFill>
                <a:schemeClr val="tx1"/>
              </a:solidFill>
            </a:endParaRPr>
          </a:p>
          <a:p>
            <a:pPr marL="457200" lvl="0" indent="-310197" algn="l" rtl="0">
              <a:lnSpc>
                <a:spcPct val="95000"/>
              </a:lnSpc>
              <a:spcBef>
                <a:spcPts val="0"/>
              </a:spcBef>
              <a:spcAft>
                <a:spcPts val="0"/>
              </a:spcAft>
              <a:buSzPts val="1285"/>
              <a:buChar char="●"/>
            </a:pPr>
            <a:r>
              <a:rPr lang="en" sz="1285" dirty="0">
                <a:solidFill>
                  <a:schemeClr val="tx1"/>
                </a:solidFill>
              </a:rPr>
              <a:t>Administrative Council </a:t>
            </a:r>
            <a:endParaRPr sz="1285" dirty="0">
              <a:solidFill>
                <a:schemeClr val="tx1"/>
              </a:solidFill>
            </a:endParaRPr>
          </a:p>
          <a:p>
            <a:pPr marL="457200" lvl="0" indent="-310197" algn="l" rtl="0">
              <a:lnSpc>
                <a:spcPct val="95000"/>
              </a:lnSpc>
              <a:spcBef>
                <a:spcPts val="0"/>
              </a:spcBef>
              <a:spcAft>
                <a:spcPts val="0"/>
              </a:spcAft>
              <a:buSzPts val="1285"/>
              <a:buChar char="●"/>
            </a:pPr>
            <a:r>
              <a:rPr lang="en" sz="1285" dirty="0">
                <a:solidFill>
                  <a:schemeClr val="tx1"/>
                </a:solidFill>
              </a:rPr>
              <a:t>Athletes Mental Health Committee</a:t>
            </a:r>
            <a:endParaRPr sz="1285" dirty="0">
              <a:solidFill>
                <a:schemeClr val="tx1"/>
              </a:solidFill>
            </a:endParaRPr>
          </a:p>
          <a:p>
            <a:pPr marL="457200" lvl="0" indent="-310197" algn="l" rtl="0">
              <a:lnSpc>
                <a:spcPct val="95000"/>
              </a:lnSpc>
              <a:spcBef>
                <a:spcPts val="0"/>
              </a:spcBef>
              <a:spcAft>
                <a:spcPts val="0"/>
              </a:spcAft>
              <a:buSzPts val="1285"/>
              <a:buChar char="●"/>
            </a:pPr>
            <a:r>
              <a:rPr lang="en" sz="1285" dirty="0">
                <a:solidFill>
                  <a:schemeClr val="tx1"/>
                </a:solidFill>
              </a:rPr>
              <a:t>Behavior Intervention Team</a:t>
            </a:r>
            <a:endParaRPr sz="1285" dirty="0">
              <a:solidFill>
                <a:schemeClr val="tx1"/>
              </a:solidFill>
            </a:endParaRPr>
          </a:p>
          <a:p>
            <a:pPr marL="457200" lvl="0" indent="-310197" algn="l" rtl="0">
              <a:lnSpc>
                <a:spcPct val="95000"/>
              </a:lnSpc>
              <a:spcBef>
                <a:spcPts val="0"/>
              </a:spcBef>
              <a:spcAft>
                <a:spcPts val="0"/>
              </a:spcAft>
              <a:buSzPts val="1285"/>
              <a:buChar char="●"/>
            </a:pPr>
            <a:r>
              <a:rPr lang="en" sz="1285" dirty="0">
                <a:solidFill>
                  <a:schemeClr val="tx1"/>
                </a:solidFill>
              </a:rPr>
              <a:t>Classroom Management</a:t>
            </a:r>
            <a:endParaRPr sz="1285" dirty="0">
              <a:solidFill>
                <a:schemeClr val="tx1"/>
              </a:solidFill>
            </a:endParaRPr>
          </a:p>
          <a:p>
            <a:pPr marL="457200" lvl="0" indent="-310197" algn="l" rtl="0">
              <a:lnSpc>
                <a:spcPct val="95000"/>
              </a:lnSpc>
              <a:spcBef>
                <a:spcPts val="0"/>
              </a:spcBef>
              <a:spcAft>
                <a:spcPts val="0"/>
              </a:spcAft>
              <a:buSzPts val="1285"/>
              <a:buChar char="●"/>
            </a:pPr>
            <a:r>
              <a:rPr lang="en" sz="1285" dirty="0">
                <a:solidFill>
                  <a:schemeClr val="tx1"/>
                </a:solidFill>
              </a:rPr>
              <a:t>Commencement Committee </a:t>
            </a:r>
            <a:endParaRPr sz="1285" dirty="0">
              <a:solidFill>
                <a:schemeClr val="tx1"/>
              </a:solidFill>
            </a:endParaRPr>
          </a:p>
          <a:p>
            <a:pPr marL="457200" lvl="0" indent="-310197" algn="l" rtl="0">
              <a:lnSpc>
                <a:spcPct val="95000"/>
              </a:lnSpc>
              <a:spcBef>
                <a:spcPts val="0"/>
              </a:spcBef>
              <a:spcAft>
                <a:spcPts val="0"/>
              </a:spcAft>
              <a:buSzPts val="1285"/>
              <a:buChar char="●"/>
            </a:pPr>
            <a:r>
              <a:rPr lang="en" sz="1285" dirty="0">
                <a:solidFill>
                  <a:schemeClr val="tx1"/>
                </a:solidFill>
              </a:rPr>
              <a:t>Digital Accessibility</a:t>
            </a:r>
            <a:endParaRPr sz="1285" dirty="0">
              <a:solidFill>
                <a:schemeClr val="tx1"/>
              </a:solidFill>
            </a:endParaRPr>
          </a:p>
          <a:p>
            <a:pPr marL="457200" lvl="0" indent="-310197" algn="l" rtl="0">
              <a:lnSpc>
                <a:spcPct val="95000"/>
              </a:lnSpc>
              <a:spcBef>
                <a:spcPts val="0"/>
              </a:spcBef>
              <a:spcAft>
                <a:spcPts val="0"/>
              </a:spcAft>
              <a:buSzPts val="1285"/>
              <a:buChar char="●"/>
            </a:pPr>
            <a:r>
              <a:rPr lang="en" sz="1285" dirty="0">
                <a:solidFill>
                  <a:schemeClr val="tx1"/>
                </a:solidFill>
              </a:rPr>
              <a:t>Diversity and Inclusion</a:t>
            </a:r>
            <a:endParaRPr sz="1285" dirty="0">
              <a:solidFill>
                <a:schemeClr val="tx1"/>
              </a:solidFill>
            </a:endParaRPr>
          </a:p>
          <a:p>
            <a:pPr marL="457200" lvl="0" indent="-310197" algn="l" rtl="0">
              <a:lnSpc>
                <a:spcPct val="95000"/>
              </a:lnSpc>
              <a:spcBef>
                <a:spcPts val="0"/>
              </a:spcBef>
              <a:spcAft>
                <a:spcPts val="0"/>
              </a:spcAft>
              <a:buSzPts val="1285"/>
              <a:buChar char="●"/>
            </a:pPr>
            <a:r>
              <a:rPr lang="en" sz="1285" dirty="0">
                <a:solidFill>
                  <a:schemeClr val="tx1"/>
                </a:solidFill>
              </a:rPr>
              <a:t>Emergency Management</a:t>
            </a:r>
            <a:endParaRPr sz="1285" dirty="0">
              <a:solidFill>
                <a:schemeClr val="tx1"/>
              </a:solidFill>
            </a:endParaRPr>
          </a:p>
          <a:p>
            <a:pPr marL="457200" lvl="0" indent="-310197" algn="l" rtl="0">
              <a:lnSpc>
                <a:spcPct val="95000"/>
              </a:lnSpc>
              <a:spcBef>
                <a:spcPts val="0"/>
              </a:spcBef>
              <a:spcAft>
                <a:spcPts val="0"/>
              </a:spcAft>
              <a:buSzPts val="1285"/>
              <a:buChar char="●"/>
            </a:pPr>
            <a:r>
              <a:rPr lang="en" sz="1285" dirty="0">
                <a:solidFill>
                  <a:schemeClr val="tx1"/>
                </a:solidFill>
              </a:rPr>
              <a:t>Faculty Development Center Advisory Board </a:t>
            </a:r>
            <a:endParaRPr sz="1285" dirty="0">
              <a:solidFill>
                <a:schemeClr val="tx1"/>
              </a:solidFill>
            </a:endParaRPr>
          </a:p>
          <a:p>
            <a:pPr marL="457200" lvl="0" indent="-310197" algn="l" rtl="0">
              <a:lnSpc>
                <a:spcPct val="95000"/>
              </a:lnSpc>
              <a:spcBef>
                <a:spcPts val="0"/>
              </a:spcBef>
              <a:spcAft>
                <a:spcPts val="0"/>
              </a:spcAft>
              <a:buSzPts val="1285"/>
              <a:buChar char="●"/>
            </a:pPr>
            <a:r>
              <a:rPr lang="en" sz="1285" dirty="0">
                <a:solidFill>
                  <a:schemeClr val="tx1"/>
                </a:solidFill>
              </a:rPr>
              <a:t>Housing Accommodations including Emotional Support Animals - Chair</a:t>
            </a:r>
            <a:endParaRPr sz="1285" dirty="0">
              <a:solidFill>
                <a:schemeClr val="tx1"/>
              </a:solidFill>
            </a:endParaRPr>
          </a:p>
          <a:p>
            <a:pPr marL="457200" lvl="0" indent="-310197" algn="l" rtl="0">
              <a:lnSpc>
                <a:spcPct val="95000"/>
              </a:lnSpc>
              <a:spcBef>
                <a:spcPts val="0"/>
              </a:spcBef>
              <a:spcAft>
                <a:spcPts val="0"/>
              </a:spcAft>
              <a:buSzPts val="1285"/>
              <a:buChar char="●"/>
            </a:pPr>
            <a:r>
              <a:rPr lang="en" sz="1285" dirty="0">
                <a:solidFill>
                  <a:schemeClr val="tx1"/>
                </a:solidFill>
              </a:rPr>
              <a:t>Middle States </a:t>
            </a:r>
            <a:endParaRPr sz="1285" dirty="0">
              <a:solidFill>
                <a:schemeClr val="tx1"/>
              </a:solidFill>
            </a:endParaRPr>
          </a:p>
          <a:p>
            <a:pPr marL="457200" lvl="0" indent="-310197" algn="l" rtl="0">
              <a:lnSpc>
                <a:spcPct val="95000"/>
              </a:lnSpc>
              <a:spcBef>
                <a:spcPts val="0"/>
              </a:spcBef>
              <a:spcAft>
                <a:spcPts val="0"/>
              </a:spcAft>
              <a:buSzPts val="1285"/>
              <a:buChar char="●"/>
            </a:pPr>
            <a:r>
              <a:rPr lang="en" sz="1285" dirty="0">
                <a:solidFill>
                  <a:schemeClr val="tx1"/>
                </a:solidFill>
              </a:rPr>
              <a:t>Parking</a:t>
            </a:r>
            <a:endParaRPr sz="1285" dirty="0">
              <a:solidFill>
                <a:schemeClr val="tx1"/>
              </a:solidFill>
            </a:endParaRPr>
          </a:p>
          <a:p>
            <a:pPr marL="457200" lvl="0" indent="-310197" algn="l" rtl="0">
              <a:lnSpc>
                <a:spcPct val="95000"/>
              </a:lnSpc>
              <a:spcBef>
                <a:spcPts val="0"/>
              </a:spcBef>
              <a:spcAft>
                <a:spcPts val="0"/>
              </a:spcAft>
              <a:buSzPts val="1285"/>
              <a:buChar char="●"/>
            </a:pPr>
            <a:r>
              <a:rPr lang="en" sz="1285" dirty="0">
                <a:solidFill>
                  <a:schemeClr val="tx1"/>
                </a:solidFill>
              </a:rPr>
              <a:t>Personal Safety</a:t>
            </a:r>
            <a:endParaRPr sz="1285" dirty="0">
              <a:solidFill>
                <a:schemeClr val="tx1"/>
              </a:solidFill>
            </a:endParaRPr>
          </a:p>
          <a:p>
            <a:pPr marL="457200" lvl="0" indent="-310197" algn="l" rtl="0">
              <a:lnSpc>
                <a:spcPct val="95000"/>
              </a:lnSpc>
              <a:spcBef>
                <a:spcPts val="0"/>
              </a:spcBef>
              <a:spcAft>
                <a:spcPts val="0"/>
              </a:spcAft>
              <a:buSzPts val="1285"/>
              <a:buChar char="●"/>
            </a:pPr>
            <a:r>
              <a:rPr lang="en" sz="1285" dirty="0">
                <a:solidFill>
                  <a:schemeClr val="tx1"/>
                </a:solidFill>
              </a:rPr>
              <a:t>UUP Accessibility Committee</a:t>
            </a:r>
            <a:endParaRPr sz="1285" dirty="0">
              <a:solidFill>
                <a:schemeClr val="tx1"/>
              </a:solidFill>
            </a:endParaRPr>
          </a:p>
          <a:p>
            <a:pPr marL="457200" lvl="0" indent="-310197" algn="l" rtl="0">
              <a:lnSpc>
                <a:spcPct val="95000"/>
              </a:lnSpc>
              <a:spcBef>
                <a:spcPts val="0"/>
              </a:spcBef>
              <a:spcAft>
                <a:spcPts val="0"/>
              </a:spcAft>
              <a:buSzPts val="1285"/>
              <a:buChar char="●"/>
            </a:pPr>
            <a:r>
              <a:rPr lang="en" sz="1285" dirty="0">
                <a:solidFill>
                  <a:schemeClr val="tx1"/>
                </a:solidFill>
              </a:rPr>
              <a:t>Veterans Advisory Board</a:t>
            </a:r>
            <a:endParaRPr sz="1285" dirty="0">
              <a:solidFill>
                <a:schemeClr val="tx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9"/>
        <p:cNvGrpSpPr/>
        <p:nvPr/>
      </p:nvGrpSpPr>
      <p:grpSpPr>
        <a:xfrm>
          <a:off x="0" y="0"/>
          <a:ext cx="0" cy="0"/>
          <a:chOff x="0" y="0"/>
          <a:chExt cx="0" cy="0"/>
        </a:xfrm>
      </p:grpSpPr>
      <p:sp>
        <p:nvSpPr>
          <p:cNvPr id="60" name="Google Shape;60;p1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dirty="0"/>
              <a:t>What we do</a:t>
            </a:r>
            <a:endParaRPr dirty="0"/>
          </a:p>
        </p:txBody>
      </p:sp>
      <p:sp>
        <p:nvSpPr>
          <p:cNvPr id="61" name="Google Shape;61;p1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0" lvl="0" indent="0" algn="ctr" rtl="0">
              <a:spcBef>
                <a:spcPts val="0"/>
              </a:spcBef>
              <a:spcAft>
                <a:spcPts val="0"/>
              </a:spcAft>
              <a:buNone/>
            </a:pPr>
            <a:r>
              <a:rPr lang="en" dirty="0">
                <a:solidFill>
                  <a:schemeClr val="tx1"/>
                </a:solidFill>
              </a:rPr>
              <a:t>You are not the advocate for the student (only)!</a:t>
            </a:r>
            <a:endParaRPr dirty="0">
              <a:solidFill>
                <a:schemeClr val="tx1"/>
              </a:solidFill>
            </a:endParaRPr>
          </a:p>
          <a:p>
            <a:pPr marL="0" lvl="0" indent="0" algn="ctr" rtl="0">
              <a:spcBef>
                <a:spcPts val="1200"/>
              </a:spcBef>
              <a:spcAft>
                <a:spcPts val="0"/>
              </a:spcAft>
              <a:buNone/>
            </a:pPr>
            <a:r>
              <a:rPr lang="en" dirty="0">
                <a:solidFill>
                  <a:schemeClr val="tx1"/>
                </a:solidFill>
              </a:rPr>
              <a:t>You are not the advocate for the institution (only)!</a:t>
            </a:r>
            <a:endParaRPr dirty="0">
              <a:solidFill>
                <a:schemeClr val="tx1"/>
              </a:solidFill>
            </a:endParaRPr>
          </a:p>
          <a:p>
            <a:pPr marL="0" lvl="0" indent="0" algn="ctr" rtl="0">
              <a:spcBef>
                <a:spcPts val="1200"/>
              </a:spcBef>
              <a:spcAft>
                <a:spcPts val="0"/>
              </a:spcAft>
              <a:buNone/>
            </a:pPr>
            <a:r>
              <a:rPr lang="en" dirty="0">
                <a:solidFill>
                  <a:schemeClr val="tx1"/>
                </a:solidFill>
              </a:rPr>
              <a:t>You are the advocate for equal access!</a:t>
            </a:r>
            <a:endParaRPr dirty="0">
              <a:solidFill>
                <a:schemeClr val="tx1"/>
              </a:solidFill>
            </a:endParaRPr>
          </a:p>
          <a:p>
            <a:pPr marL="0" lvl="0" indent="0" algn="ctr" rtl="0">
              <a:spcBef>
                <a:spcPts val="1200"/>
              </a:spcBef>
              <a:spcAft>
                <a:spcPts val="0"/>
              </a:spcAft>
              <a:buNone/>
            </a:pPr>
            <a:r>
              <a:rPr lang="en" dirty="0">
                <a:solidFill>
                  <a:schemeClr val="tx1"/>
                </a:solidFill>
              </a:rPr>
              <a:t>Don’t worry</a:t>
            </a:r>
            <a:endParaRPr dirty="0">
              <a:solidFill>
                <a:schemeClr val="tx1"/>
              </a:solidFill>
            </a:endParaRPr>
          </a:p>
          <a:p>
            <a:pPr marL="0" lvl="0" indent="0" algn="ctr" rtl="0">
              <a:spcBef>
                <a:spcPts val="1200"/>
              </a:spcBef>
              <a:spcAft>
                <a:spcPts val="0"/>
              </a:spcAft>
              <a:buNone/>
            </a:pPr>
            <a:r>
              <a:rPr lang="en" dirty="0">
                <a:solidFill>
                  <a:schemeClr val="tx1"/>
                </a:solidFill>
              </a:rPr>
              <a:t>Everything will be OK</a:t>
            </a:r>
            <a:endParaRPr dirty="0">
              <a:solidFill>
                <a:schemeClr val="tx1"/>
              </a:solidFill>
            </a:endParaRPr>
          </a:p>
          <a:p>
            <a:pPr marL="0" lvl="0" indent="0" algn="ctr" rtl="0">
              <a:spcBef>
                <a:spcPts val="1200"/>
              </a:spcBef>
              <a:spcAft>
                <a:spcPts val="0"/>
              </a:spcAft>
              <a:buNone/>
            </a:pPr>
            <a:r>
              <a:rPr lang="en" dirty="0">
                <a:solidFill>
                  <a:schemeClr val="tx1"/>
                </a:solidFill>
              </a:rPr>
              <a:t>You have support from everyone in NYSDSC </a:t>
            </a:r>
            <a:endParaRPr dirty="0">
              <a:solidFill>
                <a:schemeClr val="tx1"/>
              </a:solidFill>
            </a:endParaRPr>
          </a:p>
          <a:p>
            <a:pPr marL="0" lvl="0" indent="0" algn="l" rtl="0">
              <a:spcBef>
                <a:spcPts val="1200"/>
              </a:spcBef>
              <a:spcAft>
                <a:spcPts val="1200"/>
              </a:spcAft>
              <a:buNone/>
            </a:pPr>
            <a:endParaRPr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71"/>
        <p:cNvGrpSpPr/>
        <p:nvPr/>
      </p:nvGrpSpPr>
      <p:grpSpPr>
        <a:xfrm>
          <a:off x="0" y="0"/>
          <a:ext cx="0" cy="0"/>
          <a:chOff x="0" y="0"/>
          <a:chExt cx="0" cy="0"/>
        </a:xfrm>
      </p:grpSpPr>
      <p:sp>
        <p:nvSpPr>
          <p:cNvPr id="172" name="Google Shape;172;p32"/>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What about documentation </a:t>
            </a:r>
            <a:endParaRPr/>
          </a:p>
        </p:txBody>
      </p:sp>
      <p:sp>
        <p:nvSpPr>
          <p:cNvPr id="173" name="Google Shape;173;p32"/>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fontScale="92500" lnSpcReduction="20000"/>
          </a:bodyPr>
          <a:lstStyle/>
          <a:p>
            <a:pPr marL="0" lvl="0" indent="0" algn="l" rtl="0">
              <a:spcBef>
                <a:spcPts val="0"/>
              </a:spcBef>
              <a:spcAft>
                <a:spcPts val="0"/>
              </a:spcAft>
              <a:buNone/>
            </a:pPr>
            <a:r>
              <a:rPr lang="en" dirty="0">
                <a:solidFill>
                  <a:schemeClr val="tx1"/>
                </a:solidFill>
              </a:rPr>
              <a:t>There are different schools of thought on documentation and colleges are able to set their own policies.</a:t>
            </a:r>
            <a:endParaRPr dirty="0">
              <a:solidFill>
                <a:schemeClr val="tx1"/>
              </a:solidFill>
            </a:endParaRPr>
          </a:p>
          <a:p>
            <a:pPr marL="457200" lvl="0" indent="-334327" algn="l" rtl="0">
              <a:spcBef>
                <a:spcPts val="1200"/>
              </a:spcBef>
              <a:spcAft>
                <a:spcPts val="0"/>
              </a:spcAft>
              <a:buSzPct val="100000"/>
              <a:buChar char="●"/>
            </a:pPr>
            <a:r>
              <a:rPr lang="en" dirty="0">
                <a:solidFill>
                  <a:schemeClr val="tx1"/>
                </a:solidFill>
              </a:rPr>
              <a:t>Medical Model</a:t>
            </a:r>
            <a:endParaRPr dirty="0">
              <a:solidFill>
                <a:schemeClr val="tx1"/>
              </a:solidFill>
            </a:endParaRPr>
          </a:p>
          <a:p>
            <a:pPr marL="457200" lvl="0" indent="-334327" algn="l" rtl="0">
              <a:spcBef>
                <a:spcPts val="0"/>
              </a:spcBef>
              <a:spcAft>
                <a:spcPts val="0"/>
              </a:spcAft>
              <a:buSzPct val="100000"/>
              <a:buChar char="●"/>
            </a:pPr>
            <a:r>
              <a:rPr lang="en" dirty="0">
                <a:solidFill>
                  <a:schemeClr val="tx1"/>
                </a:solidFill>
              </a:rPr>
              <a:t>Social Model</a:t>
            </a:r>
            <a:endParaRPr dirty="0">
              <a:solidFill>
                <a:schemeClr val="tx1"/>
              </a:solidFill>
            </a:endParaRPr>
          </a:p>
          <a:p>
            <a:pPr marL="457200" lvl="0" indent="-334327" algn="l" rtl="0">
              <a:spcBef>
                <a:spcPts val="0"/>
              </a:spcBef>
              <a:spcAft>
                <a:spcPts val="0"/>
              </a:spcAft>
              <a:buSzPct val="100000"/>
              <a:buChar char="●"/>
            </a:pPr>
            <a:r>
              <a:rPr lang="en" dirty="0">
                <a:solidFill>
                  <a:schemeClr val="tx1"/>
                </a:solidFill>
              </a:rPr>
              <a:t>A blend of both</a:t>
            </a:r>
            <a:endParaRPr dirty="0">
              <a:solidFill>
                <a:schemeClr val="tx1"/>
              </a:solidFill>
            </a:endParaRPr>
          </a:p>
          <a:p>
            <a:pPr marL="0" lvl="0" indent="0" algn="l" rtl="0">
              <a:spcBef>
                <a:spcPts val="1200"/>
              </a:spcBef>
              <a:spcAft>
                <a:spcPts val="0"/>
              </a:spcAft>
              <a:buNone/>
            </a:pPr>
            <a:r>
              <a:rPr lang="en" dirty="0">
                <a:solidFill>
                  <a:schemeClr val="tx1"/>
                </a:solidFill>
              </a:rPr>
              <a:t>Why might both models be important?</a:t>
            </a:r>
            <a:endParaRPr dirty="0">
              <a:solidFill>
                <a:schemeClr val="tx1"/>
              </a:solidFill>
            </a:endParaRPr>
          </a:p>
          <a:p>
            <a:pPr marL="0" lvl="0" indent="0" algn="l" rtl="0">
              <a:spcBef>
                <a:spcPts val="1200"/>
              </a:spcBef>
              <a:spcAft>
                <a:spcPts val="1200"/>
              </a:spcAft>
              <a:buNone/>
            </a:pPr>
            <a:r>
              <a:rPr lang="en" dirty="0">
                <a:solidFill>
                  <a:schemeClr val="tx1"/>
                </a:solidFill>
              </a:rPr>
              <a:t>Many students will apply to Graduate School and must take the GRE or other exams. To be eligible for accommodations, they will need us to certify their eligibility. The form requires us to indicate the name of the Psychologist and the date the testing was completed. If we cannot certify, the student will not get accommodations.  </a:t>
            </a:r>
            <a:endParaRPr dirty="0">
              <a:solidFill>
                <a:schemeClr val="tx1"/>
              </a:solidFill>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177"/>
        <p:cNvGrpSpPr/>
        <p:nvPr/>
      </p:nvGrpSpPr>
      <p:grpSpPr>
        <a:xfrm>
          <a:off x="0" y="0"/>
          <a:ext cx="0" cy="0"/>
          <a:chOff x="0" y="0"/>
          <a:chExt cx="0" cy="0"/>
        </a:xfrm>
      </p:grpSpPr>
      <p:sp>
        <p:nvSpPr>
          <p:cNvPr id="178" name="Google Shape;178;p33"/>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AHEAD: Sources and Forms of Documentation</a:t>
            </a:r>
            <a:endParaRPr/>
          </a:p>
        </p:txBody>
      </p:sp>
      <p:sp>
        <p:nvSpPr>
          <p:cNvPr id="179" name="Google Shape;179;p33"/>
          <p:cNvSpPr txBox="1">
            <a:spLocks noGrp="1"/>
          </p:cNvSpPr>
          <p:nvPr>
            <p:ph type="body" idx="1"/>
          </p:nvPr>
        </p:nvSpPr>
        <p:spPr>
          <a:xfrm>
            <a:off x="311700" y="1152475"/>
            <a:ext cx="8520600" cy="37263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dirty="0">
                <a:solidFill>
                  <a:schemeClr val="tx1"/>
                </a:solidFill>
              </a:rPr>
              <a:t>Acceptable sources of documentation for substantiating a student’s disability and request for particular accommodations can take a variety of forms:</a:t>
            </a:r>
            <a:endParaRPr dirty="0">
              <a:solidFill>
                <a:schemeClr val="tx1"/>
              </a:solidFill>
            </a:endParaRPr>
          </a:p>
          <a:p>
            <a:pPr marL="457200" lvl="0" indent="-342900" algn="l" rtl="0">
              <a:spcBef>
                <a:spcPts val="1200"/>
              </a:spcBef>
              <a:spcAft>
                <a:spcPts val="0"/>
              </a:spcAft>
              <a:buSzPts val="1800"/>
              <a:buChar char="●"/>
            </a:pPr>
            <a:r>
              <a:rPr lang="en" dirty="0">
                <a:solidFill>
                  <a:schemeClr val="tx1"/>
                </a:solidFill>
              </a:rPr>
              <a:t>Primary Documentation: Student’s Self-report</a:t>
            </a:r>
            <a:endParaRPr dirty="0">
              <a:solidFill>
                <a:schemeClr val="tx1"/>
              </a:solidFill>
            </a:endParaRPr>
          </a:p>
          <a:p>
            <a:pPr marL="914400" lvl="1" indent="-317500" algn="l" rtl="0">
              <a:spcBef>
                <a:spcPts val="0"/>
              </a:spcBef>
              <a:spcAft>
                <a:spcPts val="0"/>
              </a:spcAft>
              <a:buSzPts val="1400"/>
              <a:buChar char="○"/>
            </a:pPr>
            <a:r>
              <a:rPr lang="en" dirty="0">
                <a:solidFill>
                  <a:schemeClr val="tx1"/>
                </a:solidFill>
              </a:rPr>
              <a:t>Previous educational experiences, history of use of accommodations, and what has been effective/ineffective in providing access</a:t>
            </a:r>
            <a:endParaRPr dirty="0">
              <a:solidFill>
                <a:schemeClr val="tx1"/>
              </a:solidFill>
            </a:endParaRPr>
          </a:p>
          <a:p>
            <a:pPr marL="457200" lvl="0" indent="-342900" algn="l" rtl="0">
              <a:spcBef>
                <a:spcPts val="0"/>
              </a:spcBef>
              <a:spcAft>
                <a:spcPts val="0"/>
              </a:spcAft>
              <a:buSzPts val="1800"/>
              <a:buChar char="●"/>
            </a:pPr>
            <a:r>
              <a:rPr lang="en" dirty="0">
                <a:solidFill>
                  <a:schemeClr val="tx1"/>
                </a:solidFill>
              </a:rPr>
              <a:t>Secondary Documentation: Observation and Interaction</a:t>
            </a:r>
            <a:endParaRPr dirty="0">
              <a:solidFill>
                <a:schemeClr val="tx1"/>
              </a:solidFill>
            </a:endParaRPr>
          </a:p>
          <a:p>
            <a:pPr marL="457200" lvl="0" indent="-342900" algn="l" rtl="0">
              <a:spcBef>
                <a:spcPts val="0"/>
              </a:spcBef>
              <a:spcAft>
                <a:spcPts val="0"/>
              </a:spcAft>
              <a:buSzPts val="1800"/>
              <a:buChar char="●"/>
            </a:pPr>
            <a:r>
              <a:rPr lang="en" dirty="0">
                <a:solidFill>
                  <a:schemeClr val="tx1"/>
                </a:solidFill>
              </a:rPr>
              <a:t>Tertiary Documentation: Information from External or Third Parties </a:t>
            </a:r>
            <a:endParaRPr dirty="0">
              <a:solidFill>
                <a:schemeClr val="tx1"/>
              </a:solidFill>
            </a:endParaRPr>
          </a:p>
          <a:p>
            <a:pPr marL="914400" lvl="1" indent="-317500" algn="l" rtl="0">
              <a:spcBef>
                <a:spcPts val="0"/>
              </a:spcBef>
              <a:spcAft>
                <a:spcPts val="0"/>
              </a:spcAft>
              <a:buSzPts val="1400"/>
              <a:buChar char="○"/>
            </a:pPr>
            <a:r>
              <a:rPr lang="en" dirty="0">
                <a:solidFill>
                  <a:schemeClr val="tx1"/>
                </a:solidFill>
              </a:rPr>
              <a:t>Educational records, including Individualized Education Plans (IEPs) and Psychological Evaluations</a:t>
            </a:r>
            <a:endParaRPr dirty="0">
              <a:solidFill>
                <a:schemeClr val="tx1"/>
              </a:solidFill>
            </a:endParaRPr>
          </a:p>
          <a:p>
            <a:pPr marL="914400" lvl="1" indent="-317500" algn="l" rtl="0">
              <a:spcBef>
                <a:spcPts val="0"/>
              </a:spcBef>
              <a:spcAft>
                <a:spcPts val="0"/>
              </a:spcAft>
              <a:buSzPts val="1400"/>
              <a:buChar char="○"/>
            </a:pPr>
            <a:r>
              <a:rPr lang="en" dirty="0">
                <a:solidFill>
                  <a:schemeClr val="tx1"/>
                </a:solidFill>
              </a:rPr>
              <a:t>Medical records and reports from health care providers </a:t>
            </a:r>
            <a:endParaRPr dirty="0">
              <a:solidFill>
                <a:schemeClr val="tx1"/>
              </a:solidFill>
            </a:endParaRPr>
          </a:p>
          <a:p>
            <a:pPr marL="0" lvl="0" indent="0" algn="l" rtl="0">
              <a:spcBef>
                <a:spcPts val="1200"/>
              </a:spcBef>
              <a:spcAft>
                <a:spcPts val="1200"/>
              </a:spcAft>
              <a:buNone/>
            </a:pPr>
            <a:r>
              <a:rPr lang="en" sz="1400" dirty="0">
                <a:solidFill>
                  <a:schemeClr val="tx1"/>
                </a:solidFill>
              </a:rPr>
              <a:t>Reference: Association on Higher Education and Disability</a:t>
            </a:r>
            <a:endParaRPr sz="1400" dirty="0">
              <a:solidFill>
                <a:schemeClr val="tx1"/>
              </a:solidFill>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183"/>
        <p:cNvGrpSpPr/>
        <p:nvPr/>
      </p:nvGrpSpPr>
      <p:grpSpPr>
        <a:xfrm>
          <a:off x="0" y="0"/>
          <a:ext cx="0" cy="0"/>
          <a:chOff x="0" y="0"/>
          <a:chExt cx="0" cy="0"/>
        </a:xfrm>
      </p:grpSpPr>
      <p:sp>
        <p:nvSpPr>
          <p:cNvPr id="184" name="Google Shape;184;p3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AHEAD: Documentation Process </a:t>
            </a:r>
            <a:endParaRPr/>
          </a:p>
        </p:txBody>
      </p:sp>
      <p:sp>
        <p:nvSpPr>
          <p:cNvPr id="185" name="Google Shape;185;p34"/>
          <p:cNvSpPr txBox="1">
            <a:spLocks noGrp="1"/>
          </p:cNvSpPr>
          <p:nvPr>
            <p:ph type="body" idx="1"/>
          </p:nvPr>
        </p:nvSpPr>
        <p:spPr>
          <a:xfrm>
            <a:off x="311700" y="1152475"/>
            <a:ext cx="8520600" cy="37830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sz="2200" dirty="0">
                <a:solidFill>
                  <a:schemeClr val="tx1"/>
                </a:solidFill>
              </a:rPr>
              <a:t>Documentation must establish disability and indicate how disability may impact a student. </a:t>
            </a:r>
            <a:endParaRPr sz="2200" dirty="0">
              <a:solidFill>
                <a:schemeClr val="tx1"/>
              </a:solidFill>
            </a:endParaRPr>
          </a:p>
          <a:p>
            <a:pPr marL="457200" lvl="0" indent="-368300" algn="l" rtl="0">
              <a:spcBef>
                <a:spcPts val="1200"/>
              </a:spcBef>
              <a:spcAft>
                <a:spcPts val="0"/>
              </a:spcAft>
              <a:buSzPts val="2200"/>
              <a:buChar char="●"/>
            </a:pPr>
            <a:r>
              <a:rPr lang="en" sz="2200" dirty="0">
                <a:solidFill>
                  <a:schemeClr val="tx1"/>
                </a:solidFill>
              </a:rPr>
              <a:t>Individual Review</a:t>
            </a:r>
            <a:endParaRPr sz="2200" dirty="0">
              <a:solidFill>
                <a:schemeClr val="tx1"/>
              </a:solidFill>
            </a:endParaRPr>
          </a:p>
          <a:p>
            <a:pPr marL="457200" lvl="0" indent="-368300" algn="l" rtl="0">
              <a:spcBef>
                <a:spcPts val="0"/>
              </a:spcBef>
              <a:spcAft>
                <a:spcPts val="0"/>
              </a:spcAft>
              <a:buSzPts val="2200"/>
              <a:buChar char="●"/>
            </a:pPr>
            <a:r>
              <a:rPr lang="en" sz="2200" dirty="0">
                <a:solidFill>
                  <a:schemeClr val="tx1"/>
                </a:solidFill>
              </a:rPr>
              <a:t>Commonsense Standard</a:t>
            </a:r>
            <a:endParaRPr sz="2200" dirty="0">
              <a:solidFill>
                <a:schemeClr val="tx1"/>
              </a:solidFill>
            </a:endParaRPr>
          </a:p>
          <a:p>
            <a:pPr marL="457200" lvl="0" indent="-368300" algn="l" rtl="0">
              <a:spcBef>
                <a:spcPts val="0"/>
              </a:spcBef>
              <a:spcAft>
                <a:spcPts val="0"/>
              </a:spcAft>
              <a:buSzPts val="2200"/>
              <a:buChar char="●"/>
            </a:pPr>
            <a:r>
              <a:rPr lang="en" sz="2200" dirty="0">
                <a:solidFill>
                  <a:schemeClr val="tx1"/>
                </a:solidFill>
              </a:rPr>
              <a:t>Non-burdensome Process</a:t>
            </a:r>
            <a:endParaRPr sz="2200" dirty="0">
              <a:solidFill>
                <a:schemeClr val="tx1"/>
              </a:solidFill>
            </a:endParaRPr>
          </a:p>
          <a:p>
            <a:pPr marL="457200" lvl="0" indent="-368300" algn="l" rtl="0">
              <a:spcBef>
                <a:spcPts val="0"/>
              </a:spcBef>
              <a:spcAft>
                <a:spcPts val="0"/>
              </a:spcAft>
              <a:buSzPts val="2200"/>
              <a:buChar char="●"/>
            </a:pPr>
            <a:r>
              <a:rPr lang="en" sz="2200" dirty="0">
                <a:solidFill>
                  <a:schemeClr val="tx1"/>
                </a:solidFill>
              </a:rPr>
              <a:t>Current and Relevant Information </a:t>
            </a:r>
            <a:endParaRPr sz="2200" dirty="0">
              <a:solidFill>
                <a:schemeClr val="tx1"/>
              </a:solidFill>
            </a:endParaRPr>
          </a:p>
          <a:p>
            <a:pPr marL="0" lvl="0" indent="0" algn="l" rtl="0">
              <a:spcBef>
                <a:spcPts val="1200"/>
              </a:spcBef>
              <a:spcAft>
                <a:spcPts val="0"/>
              </a:spcAft>
              <a:buNone/>
            </a:pPr>
            <a:endParaRPr sz="1400" dirty="0">
              <a:solidFill>
                <a:schemeClr val="tx1"/>
              </a:solidFill>
            </a:endParaRPr>
          </a:p>
          <a:p>
            <a:pPr marL="0" lvl="0" indent="0" algn="l" rtl="0">
              <a:spcBef>
                <a:spcPts val="1200"/>
              </a:spcBef>
              <a:spcAft>
                <a:spcPts val="1200"/>
              </a:spcAft>
              <a:buNone/>
            </a:pPr>
            <a:r>
              <a:rPr lang="en" sz="1400" dirty="0">
                <a:solidFill>
                  <a:schemeClr val="tx1"/>
                </a:solidFill>
              </a:rPr>
              <a:t>Reference: Association on Higher Education and Disability</a:t>
            </a:r>
            <a:endParaRPr dirty="0">
              <a:solidFill>
                <a:schemeClr val="tx1"/>
              </a:solidFill>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189"/>
        <p:cNvGrpSpPr/>
        <p:nvPr/>
      </p:nvGrpSpPr>
      <p:grpSpPr>
        <a:xfrm>
          <a:off x="0" y="0"/>
          <a:ext cx="0" cy="0"/>
          <a:chOff x="0" y="0"/>
          <a:chExt cx="0" cy="0"/>
        </a:xfrm>
      </p:grpSpPr>
      <p:sp>
        <p:nvSpPr>
          <p:cNvPr id="190" name="Google Shape;190;p3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The interactive process </a:t>
            </a:r>
            <a:endParaRPr/>
          </a:p>
        </p:txBody>
      </p:sp>
      <p:sp>
        <p:nvSpPr>
          <p:cNvPr id="191" name="Google Shape;191;p35"/>
          <p:cNvSpPr txBox="1">
            <a:spLocks noGrp="1"/>
          </p:cNvSpPr>
          <p:nvPr>
            <p:ph type="body" idx="1"/>
          </p:nvPr>
        </p:nvSpPr>
        <p:spPr>
          <a:xfrm>
            <a:off x="311700" y="1152475"/>
            <a:ext cx="8520600" cy="3773486"/>
          </a:xfrm>
          <a:prstGeom prst="rect">
            <a:avLst/>
          </a:prstGeom>
        </p:spPr>
        <p:txBody>
          <a:bodyPr spcFirstLastPara="1" wrap="square" lIns="91425" tIns="91425" rIns="91425" bIns="91425" anchor="t" anchorCtr="0">
            <a:normAutofit fontScale="92500" lnSpcReduction="10000"/>
          </a:bodyPr>
          <a:lstStyle/>
          <a:p>
            <a:pPr marL="0" lvl="0" indent="0" algn="l" rtl="0">
              <a:spcBef>
                <a:spcPts val="0"/>
              </a:spcBef>
              <a:spcAft>
                <a:spcPts val="0"/>
              </a:spcAft>
              <a:buNone/>
            </a:pPr>
            <a:r>
              <a:rPr lang="en" dirty="0">
                <a:solidFill>
                  <a:schemeClr val="tx1"/>
                </a:solidFill>
              </a:rPr>
              <a:t>The initial meeting with a student requesting accommodations</a:t>
            </a:r>
          </a:p>
          <a:p>
            <a:pPr marL="285750" indent="-285750"/>
            <a:r>
              <a:rPr lang="en" dirty="0">
                <a:solidFill>
                  <a:schemeClr val="tx1"/>
                </a:solidFill>
              </a:rPr>
              <a:t>discuss barriers and possible accommodations</a:t>
            </a:r>
          </a:p>
          <a:p>
            <a:pPr marL="285750" indent="-285750"/>
            <a:r>
              <a:rPr lang="en" dirty="0">
                <a:solidFill>
                  <a:schemeClr val="tx1"/>
                </a:solidFill>
              </a:rPr>
              <a:t>dig a little deeper into those barriers and talk about possible accommodations that may be new to the student </a:t>
            </a:r>
          </a:p>
          <a:p>
            <a:pPr marL="285750" indent="-285750"/>
            <a:r>
              <a:rPr lang="en-US" dirty="0">
                <a:solidFill>
                  <a:schemeClr val="tx1"/>
                </a:solidFill>
              </a:rPr>
              <a:t>D</a:t>
            </a:r>
            <a:r>
              <a:rPr lang="en" dirty="0" err="1">
                <a:solidFill>
                  <a:schemeClr val="tx1"/>
                </a:solidFill>
              </a:rPr>
              <a:t>iscuss</a:t>
            </a:r>
            <a:r>
              <a:rPr lang="en" dirty="0">
                <a:solidFill>
                  <a:schemeClr val="tx1"/>
                </a:solidFill>
              </a:rPr>
              <a:t> accommodations in high school or previous college</a:t>
            </a:r>
          </a:p>
          <a:p>
            <a:pPr marL="742950" lvl="1" indent="-285750"/>
            <a:r>
              <a:rPr lang="en" dirty="0">
                <a:solidFill>
                  <a:schemeClr val="tx1"/>
                </a:solidFill>
              </a:rPr>
              <a:t>what worked and what did not work</a:t>
            </a:r>
          </a:p>
          <a:p>
            <a:pPr marL="742950" lvl="1" indent="-285750"/>
            <a:r>
              <a:rPr lang="en" dirty="0">
                <a:solidFill>
                  <a:schemeClr val="tx1"/>
                </a:solidFill>
              </a:rPr>
              <a:t>what could have been better </a:t>
            </a:r>
            <a:endParaRPr dirty="0">
              <a:solidFill>
                <a:schemeClr val="tx1"/>
              </a:solidFill>
            </a:endParaRPr>
          </a:p>
          <a:p>
            <a:pPr marL="0" lvl="0" indent="0" algn="l" rtl="0">
              <a:spcBef>
                <a:spcPts val="1200"/>
              </a:spcBef>
              <a:spcAft>
                <a:spcPts val="0"/>
              </a:spcAft>
              <a:buNone/>
            </a:pPr>
            <a:r>
              <a:rPr lang="en" dirty="0">
                <a:solidFill>
                  <a:schemeClr val="tx1"/>
                </a:solidFill>
              </a:rPr>
              <a:t>Agree upon a list of accommodations and discuss the delivery of the information to faculty and other important information such as how to sign up for test accommodations. </a:t>
            </a:r>
          </a:p>
          <a:p>
            <a:pPr marL="0" lvl="0" indent="0" algn="l" rtl="0">
              <a:spcBef>
                <a:spcPts val="1200"/>
              </a:spcBef>
              <a:spcAft>
                <a:spcPts val="0"/>
              </a:spcAft>
              <a:buNone/>
            </a:pPr>
            <a:r>
              <a:rPr lang="en-US" dirty="0">
                <a:solidFill>
                  <a:schemeClr val="tx1"/>
                </a:solidFill>
              </a:rPr>
              <a:t>Follow up in email with the outcome of their requests – accommodations that were approved and those that were not (and why); include process to appeal decision. </a:t>
            </a:r>
            <a:endParaRPr dirty="0">
              <a:solidFill>
                <a:schemeClr val="tx1"/>
              </a:solidFill>
            </a:endParaRPr>
          </a:p>
          <a:p>
            <a:pPr marL="0" lvl="0" indent="0" algn="l" rtl="0">
              <a:spcBef>
                <a:spcPts val="1200"/>
              </a:spcBef>
              <a:spcAft>
                <a:spcPts val="1200"/>
              </a:spcAft>
              <a:buNone/>
            </a:pPr>
            <a:endParaRPr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195"/>
        <p:cNvGrpSpPr/>
        <p:nvPr/>
      </p:nvGrpSpPr>
      <p:grpSpPr>
        <a:xfrm>
          <a:off x="0" y="0"/>
          <a:ext cx="0" cy="0"/>
          <a:chOff x="0" y="0"/>
          <a:chExt cx="0" cy="0"/>
        </a:xfrm>
      </p:grpSpPr>
      <p:sp>
        <p:nvSpPr>
          <p:cNvPr id="196" name="Google Shape;196;p3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What is not required </a:t>
            </a:r>
            <a:endParaRPr/>
          </a:p>
        </p:txBody>
      </p:sp>
      <p:sp>
        <p:nvSpPr>
          <p:cNvPr id="197" name="Google Shape;197;p36"/>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dirty="0">
                <a:solidFill>
                  <a:schemeClr val="tx1"/>
                </a:solidFill>
              </a:rPr>
              <a:t>Colleges are not required to change essential academic requirements that are necessary for the field of study being pursued by the student; or any directly related licensing requirements.</a:t>
            </a:r>
            <a:endParaRPr dirty="0">
              <a:solidFill>
                <a:schemeClr val="tx1"/>
              </a:solidFill>
            </a:endParaRPr>
          </a:p>
          <a:p>
            <a:pPr marL="0" lvl="0" indent="0" algn="l" rtl="0">
              <a:spcBef>
                <a:spcPts val="1200"/>
              </a:spcBef>
              <a:spcAft>
                <a:spcPts val="0"/>
              </a:spcAft>
              <a:buNone/>
            </a:pPr>
            <a:endParaRPr dirty="0">
              <a:solidFill>
                <a:schemeClr val="tx1"/>
              </a:solidFill>
            </a:endParaRPr>
          </a:p>
          <a:p>
            <a:pPr marL="0" lvl="0" indent="0" algn="l" rtl="0">
              <a:spcBef>
                <a:spcPts val="1200"/>
              </a:spcBef>
              <a:spcAft>
                <a:spcPts val="1200"/>
              </a:spcAft>
              <a:buNone/>
            </a:pPr>
            <a:r>
              <a:rPr lang="en" dirty="0">
                <a:solidFill>
                  <a:schemeClr val="tx1"/>
                </a:solidFill>
              </a:rPr>
              <a:t>Colleges are not required to alter the fundamental nature of its programs</a:t>
            </a:r>
            <a:r>
              <a:rPr lang="en" dirty="0"/>
              <a:t>.</a:t>
            </a:r>
            <a:endParaRPr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201"/>
        <p:cNvGrpSpPr/>
        <p:nvPr/>
      </p:nvGrpSpPr>
      <p:grpSpPr>
        <a:xfrm>
          <a:off x="0" y="0"/>
          <a:ext cx="0" cy="0"/>
          <a:chOff x="0" y="0"/>
          <a:chExt cx="0" cy="0"/>
        </a:xfrm>
      </p:grpSpPr>
      <p:sp>
        <p:nvSpPr>
          <p:cNvPr id="202" name="Google Shape;202;p37"/>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What else is not required </a:t>
            </a:r>
            <a:endParaRPr/>
          </a:p>
        </p:txBody>
      </p:sp>
      <p:sp>
        <p:nvSpPr>
          <p:cNvPr id="203" name="Google Shape;203;p37"/>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dirty="0">
                <a:solidFill>
                  <a:schemeClr val="tx1"/>
                </a:solidFill>
              </a:rPr>
              <a:t>Colleges are not required to provide devices or services of a personal nature such as:</a:t>
            </a:r>
            <a:endParaRPr dirty="0">
              <a:solidFill>
                <a:schemeClr val="tx1"/>
              </a:solidFill>
            </a:endParaRPr>
          </a:p>
          <a:p>
            <a:pPr marL="457200" lvl="0" indent="-342900" algn="l" rtl="0">
              <a:spcBef>
                <a:spcPts val="1200"/>
              </a:spcBef>
              <a:spcAft>
                <a:spcPts val="0"/>
              </a:spcAft>
              <a:buSzPts val="1800"/>
              <a:buChar char="●"/>
            </a:pPr>
            <a:r>
              <a:rPr lang="en" dirty="0">
                <a:solidFill>
                  <a:schemeClr val="tx1"/>
                </a:solidFill>
              </a:rPr>
              <a:t> Personal care attendants</a:t>
            </a:r>
            <a:endParaRPr dirty="0">
              <a:solidFill>
                <a:schemeClr val="tx1"/>
              </a:solidFill>
            </a:endParaRPr>
          </a:p>
          <a:p>
            <a:pPr marL="457200" lvl="0" indent="-342900" algn="l" rtl="0">
              <a:spcBef>
                <a:spcPts val="0"/>
              </a:spcBef>
              <a:spcAft>
                <a:spcPts val="0"/>
              </a:spcAft>
              <a:buSzPts val="1800"/>
              <a:buChar char="●"/>
            </a:pPr>
            <a:r>
              <a:rPr lang="en" dirty="0">
                <a:solidFill>
                  <a:schemeClr val="tx1"/>
                </a:solidFill>
              </a:rPr>
              <a:t> Any type of individually prescribed device</a:t>
            </a:r>
            <a:endParaRPr dirty="0">
              <a:solidFill>
                <a:schemeClr val="tx1"/>
              </a:solidFill>
            </a:endParaRPr>
          </a:p>
          <a:p>
            <a:pPr marL="457200" lvl="0" indent="-342900" algn="l" rtl="0">
              <a:spcBef>
                <a:spcPts val="0"/>
              </a:spcBef>
              <a:spcAft>
                <a:spcPts val="0"/>
              </a:spcAft>
              <a:buSzPts val="1800"/>
              <a:buChar char="●"/>
            </a:pPr>
            <a:r>
              <a:rPr lang="en" dirty="0">
                <a:solidFill>
                  <a:schemeClr val="tx1"/>
                </a:solidFill>
              </a:rPr>
              <a:t> Readers for personal use or study</a:t>
            </a:r>
            <a:endParaRPr dirty="0">
              <a:solidFill>
                <a:schemeClr val="tx1"/>
              </a:solidFill>
            </a:endParaRPr>
          </a:p>
          <a:p>
            <a:pPr marL="0" lvl="0" indent="0" algn="l" rtl="0">
              <a:spcBef>
                <a:spcPts val="1200"/>
              </a:spcBef>
              <a:spcAft>
                <a:spcPts val="1200"/>
              </a:spcAft>
              <a:buNone/>
            </a:pPr>
            <a:endParaRPr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207"/>
        <p:cNvGrpSpPr/>
        <p:nvPr/>
      </p:nvGrpSpPr>
      <p:grpSpPr>
        <a:xfrm>
          <a:off x="0" y="0"/>
          <a:ext cx="0" cy="0"/>
          <a:chOff x="0" y="0"/>
          <a:chExt cx="0" cy="0"/>
        </a:xfrm>
      </p:grpSpPr>
      <p:sp>
        <p:nvSpPr>
          <p:cNvPr id="208" name="Google Shape;208;p38"/>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Communicating with faculty </a:t>
            </a:r>
            <a:endParaRPr/>
          </a:p>
        </p:txBody>
      </p:sp>
      <p:sp>
        <p:nvSpPr>
          <p:cNvPr id="209" name="Google Shape;209;p38"/>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0" lvl="0" indent="0" algn="ctr" rtl="0">
              <a:spcBef>
                <a:spcPts val="0"/>
              </a:spcBef>
              <a:spcAft>
                <a:spcPts val="0"/>
              </a:spcAft>
              <a:buNone/>
            </a:pPr>
            <a:r>
              <a:rPr lang="en" dirty="0">
                <a:solidFill>
                  <a:schemeClr val="tx1"/>
                </a:solidFill>
              </a:rPr>
              <a:t>Accommodation Letters or Access Plans delivered by students</a:t>
            </a:r>
            <a:endParaRPr dirty="0">
              <a:solidFill>
                <a:schemeClr val="tx1"/>
              </a:solidFill>
            </a:endParaRPr>
          </a:p>
          <a:p>
            <a:pPr marL="0" lvl="0" indent="0" algn="ctr" rtl="0">
              <a:spcBef>
                <a:spcPts val="1200"/>
              </a:spcBef>
              <a:spcAft>
                <a:spcPts val="0"/>
              </a:spcAft>
              <a:buNone/>
            </a:pPr>
            <a:r>
              <a:rPr lang="en" dirty="0">
                <a:solidFill>
                  <a:schemeClr val="tx1"/>
                </a:solidFill>
              </a:rPr>
              <a:t>vs. </a:t>
            </a:r>
            <a:endParaRPr dirty="0">
              <a:solidFill>
                <a:schemeClr val="tx1"/>
              </a:solidFill>
            </a:endParaRPr>
          </a:p>
          <a:p>
            <a:pPr marL="0" lvl="0" indent="0" algn="ctr" rtl="0">
              <a:spcBef>
                <a:spcPts val="1200"/>
              </a:spcBef>
              <a:spcAft>
                <a:spcPts val="0"/>
              </a:spcAft>
              <a:buNone/>
            </a:pPr>
            <a:r>
              <a:rPr lang="en" dirty="0">
                <a:solidFill>
                  <a:schemeClr val="tx1"/>
                </a:solidFill>
              </a:rPr>
              <a:t>Accommodation Letters or Access Plans delivered by the office through email</a:t>
            </a:r>
            <a:endParaRPr dirty="0">
              <a:solidFill>
                <a:schemeClr val="tx1"/>
              </a:solidFill>
            </a:endParaRPr>
          </a:p>
          <a:p>
            <a:pPr marL="0" lvl="0" indent="0" algn="l" rtl="0">
              <a:spcBef>
                <a:spcPts val="1200"/>
              </a:spcBef>
              <a:spcAft>
                <a:spcPts val="1200"/>
              </a:spcAft>
              <a:buNone/>
            </a:pPr>
            <a:endParaRPr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213"/>
        <p:cNvGrpSpPr/>
        <p:nvPr/>
      </p:nvGrpSpPr>
      <p:grpSpPr>
        <a:xfrm>
          <a:off x="0" y="0"/>
          <a:ext cx="0" cy="0"/>
          <a:chOff x="0" y="0"/>
          <a:chExt cx="0" cy="0"/>
        </a:xfrm>
      </p:grpSpPr>
      <p:sp>
        <p:nvSpPr>
          <p:cNvPr id="214" name="Google Shape;214;p39"/>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What about housing accommodations</a:t>
            </a:r>
            <a:endParaRPr/>
          </a:p>
        </p:txBody>
      </p:sp>
      <p:sp>
        <p:nvSpPr>
          <p:cNvPr id="215" name="Google Shape;215;p39"/>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dirty="0">
                <a:solidFill>
                  <a:schemeClr val="tx1"/>
                </a:solidFill>
              </a:rPr>
              <a:t>Single Rooms</a:t>
            </a:r>
            <a:endParaRPr dirty="0">
              <a:solidFill>
                <a:schemeClr val="tx1"/>
              </a:solidFill>
            </a:endParaRPr>
          </a:p>
          <a:p>
            <a:pPr marL="0" lvl="0" indent="0" algn="l" rtl="0">
              <a:spcBef>
                <a:spcPts val="1200"/>
              </a:spcBef>
              <a:spcAft>
                <a:spcPts val="0"/>
              </a:spcAft>
              <a:buNone/>
            </a:pPr>
            <a:r>
              <a:rPr lang="en" dirty="0">
                <a:solidFill>
                  <a:schemeClr val="tx1"/>
                </a:solidFill>
              </a:rPr>
              <a:t>Private Bathrooms</a:t>
            </a:r>
            <a:endParaRPr dirty="0">
              <a:solidFill>
                <a:schemeClr val="tx1"/>
              </a:solidFill>
            </a:endParaRPr>
          </a:p>
          <a:p>
            <a:pPr marL="0" lvl="0" indent="0" algn="l" rtl="0">
              <a:spcBef>
                <a:spcPts val="1200"/>
              </a:spcBef>
              <a:spcAft>
                <a:spcPts val="0"/>
              </a:spcAft>
              <a:buNone/>
            </a:pPr>
            <a:r>
              <a:rPr lang="en" dirty="0">
                <a:solidFill>
                  <a:schemeClr val="tx1"/>
                </a:solidFill>
              </a:rPr>
              <a:t>Emotional Support Animals</a:t>
            </a:r>
            <a:endParaRPr dirty="0">
              <a:solidFill>
                <a:schemeClr val="tx1"/>
              </a:solidFill>
            </a:endParaRPr>
          </a:p>
          <a:p>
            <a:pPr marL="0" lvl="0" indent="0" algn="l" rtl="0">
              <a:spcBef>
                <a:spcPts val="1200"/>
              </a:spcBef>
              <a:spcAft>
                <a:spcPts val="0"/>
              </a:spcAft>
              <a:buNone/>
            </a:pPr>
            <a:r>
              <a:rPr lang="en" dirty="0">
                <a:solidFill>
                  <a:schemeClr val="tx1"/>
                </a:solidFill>
              </a:rPr>
              <a:t>Service Animals</a:t>
            </a:r>
            <a:endParaRPr dirty="0">
              <a:solidFill>
                <a:schemeClr val="tx1"/>
              </a:solidFill>
            </a:endParaRPr>
          </a:p>
          <a:p>
            <a:pPr marL="0" lvl="0" indent="0" algn="l" rtl="0">
              <a:spcBef>
                <a:spcPts val="1200"/>
              </a:spcBef>
              <a:spcAft>
                <a:spcPts val="0"/>
              </a:spcAft>
              <a:buNone/>
            </a:pPr>
            <a:r>
              <a:rPr lang="en" dirty="0">
                <a:solidFill>
                  <a:schemeClr val="tx1"/>
                </a:solidFill>
              </a:rPr>
              <a:t>Air Conditioning</a:t>
            </a:r>
            <a:endParaRPr dirty="0">
              <a:solidFill>
                <a:schemeClr val="tx1"/>
              </a:solidFill>
            </a:endParaRPr>
          </a:p>
          <a:p>
            <a:pPr marL="0" lvl="0" indent="0" algn="l" rtl="0">
              <a:spcBef>
                <a:spcPts val="1200"/>
              </a:spcBef>
              <a:spcAft>
                <a:spcPts val="0"/>
              </a:spcAft>
              <a:buNone/>
            </a:pPr>
            <a:r>
              <a:rPr lang="en" dirty="0">
                <a:solidFill>
                  <a:schemeClr val="tx1"/>
                </a:solidFill>
              </a:rPr>
              <a:t>Meal Plan Adjustments</a:t>
            </a:r>
            <a:endParaRPr dirty="0">
              <a:solidFill>
                <a:schemeClr val="tx1"/>
              </a:solidFill>
            </a:endParaRPr>
          </a:p>
          <a:p>
            <a:pPr marL="0" lvl="0" indent="0" algn="l" rtl="0">
              <a:spcBef>
                <a:spcPts val="1200"/>
              </a:spcBef>
              <a:spcAft>
                <a:spcPts val="1200"/>
              </a:spcAft>
              <a:buNone/>
            </a:pPr>
            <a:endParaRPr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219"/>
        <p:cNvGrpSpPr/>
        <p:nvPr/>
      </p:nvGrpSpPr>
      <p:grpSpPr>
        <a:xfrm>
          <a:off x="0" y="0"/>
          <a:ext cx="0" cy="0"/>
          <a:chOff x="0" y="0"/>
          <a:chExt cx="0" cy="0"/>
        </a:xfrm>
      </p:grpSpPr>
      <p:sp>
        <p:nvSpPr>
          <p:cNvPr id="220" name="Google Shape;220;p40"/>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Bookmarks you should have </a:t>
            </a:r>
            <a:endParaRPr/>
          </a:p>
        </p:txBody>
      </p:sp>
      <p:sp>
        <p:nvSpPr>
          <p:cNvPr id="221" name="Google Shape;221;p40"/>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Clr>
                <a:schemeClr val="dk1"/>
              </a:buClr>
              <a:buSzPts val="1100"/>
              <a:buFont typeface="Arial"/>
              <a:buNone/>
            </a:pPr>
            <a:r>
              <a:rPr lang="en" u="sng" dirty="0">
                <a:solidFill>
                  <a:schemeClr val="hlink"/>
                </a:solidFill>
                <a:hlinkClick r:id="rId3"/>
              </a:rPr>
              <a:t>Section 504</a:t>
            </a:r>
            <a:endParaRPr dirty="0"/>
          </a:p>
          <a:p>
            <a:pPr marL="0" lvl="0" indent="0" algn="l" rtl="0">
              <a:spcBef>
                <a:spcPts val="1200"/>
              </a:spcBef>
              <a:spcAft>
                <a:spcPts val="0"/>
              </a:spcAft>
              <a:buClr>
                <a:schemeClr val="dk1"/>
              </a:buClr>
              <a:buSzPts val="1100"/>
              <a:buFont typeface="Arial"/>
              <a:buNone/>
            </a:pPr>
            <a:r>
              <a:rPr lang="en" u="sng" dirty="0">
                <a:solidFill>
                  <a:schemeClr val="hlink"/>
                </a:solidFill>
                <a:hlinkClick r:id="rId4"/>
              </a:rPr>
              <a:t>Section 508</a:t>
            </a:r>
            <a:endParaRPr dirty="0"/>
          </a:p>
          <a:p>
            <a:pPr marL="0" lvl="0" indent="0" algn="l" rtl="0">
              <a:spcBef>
                <a:spcPts val="1200"/>
              </a:spcBef>
              <a:spcAft>
                <a:spcPts val="0"/>
              </a:spcAft>
              <a:buClr>
                <a:schemeClr val="dk1"/>
              </a:buClr>
              <a:buSzPts val="1100"/>
              <a:buFont typeface="Arial"/>
              <a:buNone/>
            </a:pPr>
            <a:r>
              <a:rPr lang="en" u="sng" dirty="0">
                <a:solidFill>
                  <a:schemeClr val="hlink"/>
                </a:solidFill>
                <a:hlinkClick r:id="rId5"/>
              </a:rPr>
              <a:t>ADA Standards </a:t>
            </a:r>
            <a:endParaRPr dirty="0"/>
          </a:p>
          <a:p>
            <a:pPr marL="0" lvl="0" indent="0" algn="l" rtl="0">
              <a:spcBef>
                <a:spcPts val="1200"/>
              </a:spcBef>
              <a:spcAft>
                <a:spcPts val="0"/>
              </a:spcAft>
              <a:buClr>
                <a:schemeClr val="dk1"/>
              </a:buClr>
              <a:buSzPts val="1100"/>
              <a:buFont typeface="Arial"/>
              <a:buNone/>
            </a:pPr>
            <a:r>
              <a:rPr lang="en" u="sng" dirty="0">
                <a:solidFill>
                  <a:schemeClr val="hlink"/>
                </a:solidFill>
                <a:hlinkClick r:id="rId6"/>
              </a:rPr>
              <a:t>ADA Enforcement</a:t>
            </a:r>
            <a:r>
              <a:rPr lang="en" dirty="0"/>
              <a:t> </a:t>
            </a:r>
            <a:endParaRPr dirty="0"/>
          </a:p>
          <a:p>
            <a:pPr marL="0" lvl="0" indent="0" algn="l" rtl="0">
              <a:spcBef>
                <a:spcPts val="1200"/>
              </a:spcBef>
              <a:spcAft>
                <a:spcPts val="0"/>
              </a:spcAft>
              <a:buClr>
                <a:schemeClr val="dk1"/>
              </a:buClr>
              <a:buSzPts val="1100"/>
              <a:buFont typeface="Arial"/>
              <a:buNone/>
            </a:pPr>
            <a:r>
              <a:rPr lang="en" u="sng" dirty="0">
                <a:solidFill>
                  <a:schemeClr val="hlink"/>
                </a:solidFill>
                <a:hlinkClick r:id="rId7"/>
              </a:rPr>
              <a:t>NYSDSC</a:t>
            </a:r>
            <a:r>
              <a:rPr lang="en" dirty="0"/>
              <a:t> - </a:t>
            </a:r>
            <a:r>
              <a:rPr lang="en" dirty="0">
                <a:solidFill>
                  <a:schemeClr val="tx1"/>
                </a:solidFill>
              </a:rPr>
              <a:t>login to access Resource Guide for New DSS Professionals </a:t>
            </a:r>
            <a:endParaRPr dirty="0">
              <a:solidFill>
                <a:schemeClr val="tx1"/>
              </a:solidFill>
            </a:endParaRPr>
          </a:p>
          <a:p>
            <a:pPr marL="0" lvl="0" indent="0" algn="l" rtl="0">
              <a:spcBef>
                <a:spcPts val="1200"/>
              </a:spcBef>
              <a:spcAft>
                <a:spcPts val="1200"/>
              </a:spcAft>
              <a:buClr>
                <a:schemeClr val="dk1"/>
              </a:buClr>
              <a:buSzPts val="1100"/>
              <a:buFont typeface="Arial"/>
              <a:buNone/>
            </a:pPr>
            <a:r>
              <a:rPr lang="en" u="sng" dirty="0">
                <a:solidFill>
                  <a:schemeClr val="hlink"/>
                </a:solidFill>
                <a:hlinkClick r:id="rId8"/>
              </a:rPr>
              <a:t>AHEAD </a:t>
            </a:r>
            <a:endParaRPr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225"/>
        <p:cNvGrpSpPr/>
        <p:nvPr/>
      </p:nvGrpSpPr>
      <p:grpSpPr>
        <a:xfrm>
          <a:off x="0" y="0"/>
          <a:ext cx="0" cy="0"/>
          <a:chOff x="0" y="0"/>
          <a:chExt cx="0" cy="0"/>
        </a:xfrm>
      </p:grpSpPr>
      <p:sp>
        <p:nvSpPr>
          <p:cNvPr id="226" name="Google Shape;226;p41"/>
          <p:cNvSpPr txBox="1">
            <a:spLocks noGrp="1"/>
          </p:cNvSpPr>
          <p:nvPr>
            <p:ph type="ctrTitle"/>
          </p:nvPr>
        </p:nvSpPr>
        <p:spPr>
          <a:xfrm>
            <a:off x="311708" y="744575"/>
            <a:ext cx="8520600" cy="2052600"/>
          </a:xfrm>
        </p:spPr>
        <p:txBody>
          <a:bodyPr spcFirstLastPara="1" wrap="square" lIns="91425" tIns="91425" rIns="91425" bIns="91425" anchor="b" anchorCtr="0">
            <a:normAutofit/>
          </a:bodyPr>
          <a:lstStyle/>
          <a:p>
            <a:pPr marL="0" lvl="0" indent="0" rtl="0">
              <a:spcBef>
                <a:spcPts val="0"/>
              </a:spcBef>
              <a:spcAft>
                <a:spcPts val="0"/>
              </a:spcAft>
              <a:buNone/>
            </a:pPr>
            <a:r>
              <a:rPr lang="en" dirty="0"/>
              <a:t>Questions and discussion </a:t>
            </a:r>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72" name="Google Shape;72;p1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US" dirty="0"/>
              <a:t>Let’s get started… </a:t>
            </a:r>
            <a:endParaRPr dirty="0"/>
          </a:p>
        </p:txBody>
      </p:sp>
      <p:sp>
        <p:nvSpPr>
          <p:cNvPr id="73" name="Google Shape;73;p16"/>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0" lvl="0" indent="0" algn="ctr" rtl="0">
              <a:spcBef>
                <a:spcPts val="0"/>
              </a:spcBef>
              <a:spcAft>
                <a:spcPts val="0"/>
              </a:spcAft>
              <a:buNone/>
            </a:pPr>
            <a:r>
              <a:rPr lang="en" sz="2000" dirty="0">
                <a:solidFill>
                  <a:schemeClr val="tx1"/>
                </a:solidFill>
              </a:rPr>
              <a:t>There is the LAW - what we do - which is your foundation… </a:t>
            </a:r>
            <a:endParaRPr sz="2000" dirty="0">
              <a:solidFill>
                <a:schemeClr val="tx1"/>
              </a:solidFill>
            </a:endParaRPr>
          </a:p>
          <a:p>
            <a:pPr marL="0" lvl="0" indent="0" algn="ctr" rtl="0">
              <a:spcBef>
                <a:spcPts val="1200"/>
              </a:spcBef>
              <a:spcAft>
                <a:spcPts val="0"/>
              </a:spcAft>
              <a:buNone/>
            </a:pPr>
            <a:r>
              <a:rPr lang="en" sz="2000" dirty="0">
                <a:solidFill>
                  <a:schemeClr val="tx1"/>
                </a:solidFill>
              </a:rPr>
              <a:t>and </a:t>
            </a:r>
            <a:endParaRPr sz="2000" dirty="0">
              <a:solidFill>
                <a:schemeClr val="tx1"/>
              </a:solidFill>
            </a:endParaRPr>
          </a:p>
          <a:p>
            <a:pPr marL="0" lvl="0" indent="0" algn="ctr" rtl="0">
              <a:spcBef>
                <a:spcPts val="1200"/>
              </a:spcBef>
              <a:spcAft>
                <a:spcPts val="1200"/>
              </a:spcAft>
              <a:buNone/>
            </a:pPr>
            <a:r>
              <a:rPr lang="en" sz="2000" dirty="0">
                <a:solidFill>
                  <a:schemeClr val="tx1"/>
                </a:solidFill>
              </a:rPr>
              <a:t>the context: how we do our work and how your campus is structured </a:t>
            </a:r>
            <a:endParaRPr sz="2000" dirty="0">
              <a:solidFill>
                <a:schemeClr val="tx1"/>
              </a:solidFill>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231"/>
        <p:cNvGrpSpPr/>
        <p:nvPr/>
      </p:nvGrpSpPr>
      <p:grpSpPr>
        <a:xfrm>
          <a:off x="0" y="0"/>
          <a:ext cx="0" cy="0"/>
          <a:chOff x="0" y="0"/>
          <a:chExt cx="0" cy="0"/>
        </a:xfrm>
      </p:grpSpPr>
      <p:sp>
        <p:nvSpPr>
          <p:cNvPr id="232" name="Google Shape;232;p42"/>
          <p:cNvSpPr txBox="1">
            <a:spLocks noGrp="1"/>
          </p:cNvSpPr>
          <p:nvPr>
            <p:ph type="title"/>
          </p:nvPr>
        </p:nvSpPr>
        <p:spPr>
          <a:xfrm>
            <a:off x="311700" y="455550"/>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dirty="0">
                <a:latin typeface="Roboto"/>
                <a:ea typeface="Roboto"/>
                <a:cs typeface="Roboto"/>
                <a:sym typeface="Roboto"/>
              </a:rPr>
              <a:t>Contact Information</a:t>
            </a:r>
            <a:endParaRPr dirty="0">
              <a:latin typeface="Roboto"/>
              <a:ea typeface="Roboto"/>
              <a:cs typeface="Roboto"/>
              <a:sym typeface="Roboto"/>
            </a:endParaRPr>
          </a:p>
        </p:txBody>
      </p:sp>
      <p:sp>
        <p:nvSpPr>
          <p:cNvPr id="233" name="Google Shape;233;p42"/>
          <p:cNvSpPr txBox="1">
            <a:spLocks noGrp="1"/>
          </p:cNvSpPr>
          <p:nvPr>
            <p:ph type="body" idx="1"/>
          </p:nvPr>
        </p:nvSpPr>
        <p:spPr>
          <a:xfrm>
            <a:off x="311700" y="1152475"/>
            <a:ext cx="8520600" cy="3437454"/>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sz="1600" b="1" dirty="0">
                <a:solidFill>
                  <a:schemeClr val="dk1"/>
                </a:solidFill>
                <a:latin typeface="Roboto"/>
                <a:ea typeface="Roboto"/>
                <a:cs typeface="Roboto"/>
                <a:sym typeface="Roboto"/>
              </a:rPr>
              <a:t>Catherine Carlson</a:t>
            </a:r>
          </a:p>
          <a:p>
            <a:pPr marL="0" lvl="0" indent="0" algn="l" rtl="0">
              <a:spcBef>
                <a:spcPts val="0"/>
              </a:spcBef>
              <a:spcAft>
                <a:spcPts val="0"/>
              </a:spcAft>
              <a:buNone/>
            </a:pPr>
            <a:r>
              <a:rPr lang="en" sz="1600" dirty="0">
                <a:solidFill>
                  <a:schemeClr val="dk1"/>
                </a:solidFill>
                <a:latin typeface="Roboto"/>
                <a:ea typeface="Roboto"/>
                <a:cs typeface="Roboto"/>
                <a:sym typeface="Roboto"/>
              </a:rPr>
              <a:t>Director, Office of Accessibility Services </a:t>
            </a:r>
            <a:endParaRPr sz="1600" dirty="0">
              <a:solidFill>
                <a:schemeClr val="dk1"/>
              </a:solidFill>
              <a:latin typeface="Roboto"/>
              <a:ea typeface="Roboto"/>
              <a:cs typeface="Roboto"/>
              <a:sym typeface="Roboto"/>
            </a:endParaRPr>
          </a:p>
          <a:p>
            <a:pPr marL="0" lvl="0" indent="0" algn="l" rtl="0">
              <a:spcBef>
                <a:spcPts val="0"/>
              </a:spcBef>
              <a:spcAft>
                <a:spcPts val="0"/>
              </a:spcAft>
              <a:buNone/>
            </a:pPr>
            <a:r>
              <a:rPr lang="en" sz="1600" u="sng" dirty="0">
                <a:solidFill>
                  <a:schemeClr val="hlink"/>
                </a:solidFill>
                <a:latin typeface="Roboto"/>
                <a:ea typeface="Roboto"/>
                <a:cs typeface="Roboto"/>
                <a:sym typeface="Roboto"/>
                <a:hlinkClick r:id="rId3"/>
              </a:rPr>
              <a:t>Columbia-Greene Community College</a:t>
            </a:r>
          </a:p>
          <a:p>
            <a:pPr marL="0" lvl="0" indent="0" algn="l" rtl="0">
              <a:spcBef>
                <a:spcPts val="0"/>
              </a:spcBef>
              <a:spcAft>
                <a:spcPts val="0"/>
              </a:spcAft>
              <a:buNone/>
            </a:pPr>
            <a:r>
              <a:rPr lang="en-US" sz="1600" b="1" dirty="0">
                <a:solidFill>
                  <a:schemeClr val="dk1"/>
                </a:solidFill>
                <a:latin typeface="Roboto"/>
                <a:ea typeface="Roboto"/>
                <a:cs typeface="Roboto"/>
                <a:sym typeface="Roboto"/>
                <a:hlinkClick r:id="rId4"/>
              </a:rPr>
              <a:t>catherine.carlson@sunycgcc.edu</a:t>
            </a:r>
            <a:r>
              <a:rPr lang="en-US" sz="1600" b="1" dirty="0">
                <a:solidFill>
                  <a:schemeClr val="dk1"/>
                </a:solidFill>
                <a:latin typeface="Roboto"/>
                <a:ea typeface="Roboto"/>
                <a:cs typeface="Roboto"/>
                <a:sym typeface="Roboto"/>
              </a:rPr>
              <a:t> </a:t>
            </a:r>
            <a:endParaRPr sz="1600" b="1" dirty="0">
              <a:solidFill>
                <a:schemeClr val="dk1"/>
              </a:solidFill>
              <a:latin typeface="Roboto"/>
              <a:ea typeface="Roboto"/>
              <a:cs typeface="Roboto"/>
              <a:sym typeface="Roboto"/>
            </a:endParaRPr>
          </a:p>
          <a:p>
            <a:pPr marL="0" lvl="0" indent="0" algn="l" rtl="0">
              <a:spcBef>
                <a:spcPts val="0"/>
              </a:spcBef>
              <a:spcAft>
                <a:spcPts val="1200"/>
              </a:spcAft>
              <a:buNone/>
            </a:pPr>
            <a:endParaRPr lang="en-US" dirty="0">
              <a:latin typeface="Roboto"/>
              <a:ea typeface="Roboto"/>
              <a:cs typeface="Roboto"/>
              <a:sym typeface="Roboto"/>
            </a:endParaRPr>
          </a:p>
          <a:p>
            <a:pPr marL="0" lvl="0" indent="0" algn="l" rtl="0">
              <a:spcBef>
                <a:spcPts val="0"/>
              </a:spcBef>
              <a:spcAft>
                <a:spcPts val="1200"/>
              </a:spcAft>
              <a:buNone/>
            </a:pPr>
            <a:endParaRPr dirty="0">
              <a:latin typeface="Roboto"/>
              <a:ea typeface="Roboto"/>
              <a:cs typeface="Roboto"/>
              <a:sym typeface="Roboto"/>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Google Shape;78;p17"/>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dirty="0"/>
              <a:t>The LAW is the same for all of us… </a:t>
            </a:r>
            <a:endParaRPr dirty="0"/>
          </a:p>
        </p:txBody>
      </p:sp>
      <p:sp>
        <p:nvSpPr>
          <p:cNvPr id="79" name="Google Shape;79;p17"/>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457200" lvl="0" indent="-342900" algn="l" rtl="0">
              <a:spcBef>
                <a:spcPts val="0"/>
              </a:spcBef>
              <a:spcAft>
                <a:spcPts val="0"/>
              </a:spcAft>
              <a:buSzPts val="1800"/>
              <a:buChar char="●"/>
            </a:pPr>
            <a:r>
              <a:rPr lang="en" dirty="0">
                <a:solidFill>
                  <a:schemeClr val="tx1"/>
                </a:solidFill>
              </a:rPr>
              <a:t>Americans with Disabilities Act</a:t>
            </a:r>
          </a:p>
          <a:p>
            <a:pPr marL="114300" lvl="0" indent="0" algn="l" rtl="0">
              <a:spcBef>
                <a:spcPts val="0"/>
              </a:spcBef>
              <a:spcAft>
                <a:spcPts val="0"/>
              </a:spcAft>
              <a:buSzPts val="1800"/>
              <a:buNone/>
            </a:pPr>
            <a:endParaRPr dirty="0">
              <a:solidFill>
                <a:schemeClr val="tx1"/>
              </a:solidFill>
            </a:endParaRPr>
          </a:p>
          <a:p>
            <a:pPr marL="457200" lvl="0" indent="-342900" algn="l" rtl="0">
              <a:spcBef>
                <a:spcPts val="0"/>
              </a:spcBef>
              <a:spcAft>
                <a:spcPts val="0"/>
              </a:spcAft>
              <a:buSzPts val="1800"/>
              <a:buChar char="●"/>
            </a:pPr>
            <a:r>
              <a:rPr lang="en" dirty="0">
                <a:solidFill>
                  <a:schemeClr val="tx1"/>
                </a:solidFill>
              </a:rPr>
              <a:t>Section 504 of the Rehabilitation Act of 1973</a:t>
            </a:r>
          </a:p>
          <a:p>
            <a:pPr marL="114300" lvl="0" indent="0" algn="l" rtl="0">
              <a:spcBef>
                <a:spcPts val="0"/>
              </a:spcBef>
              <a:spcAft>
                <a:spcPts val="0"/>
              </a:spcAft>
              <a:buSzPts val="1800"/>
              <a:buNone/>
            </a:pPr>
            <a:endParaRPr dirty="0">
              <a:solidFill>
                <a:schemeClr val="tx1"/>
              </a:solidFill>
            </a:endParaRPr>
          </a:p>
          <a:p>
            <a:pPr marL="457200" lvl="0" indent="-342900" algn="l" rtl="0">
              <a:spcBef>
                <a:spcPts val="0"/>
              </a:spcBef>
              <a:spcAft>
                <a:spcPts val="0"/>
              </a:spcAft>
              <a:buSzPts val="1800"/>
              <a:buChar char="●"/>
            </a:pPr>
            <a:r>
              <a:rPr lang="en" dirty="0">
                <a:solidFill>
                  <a:schemeClr val="tx1"/>
                </a:solidFill>
              </a:rPr>
              <a:t>Section 508 of the Rehabilitation Act of 1973</a:t>
            </a:r>
          </a:p>
          <a:p>
            <a:pPr marL="114300" lvl="0" indent="0" algn="l" rtl="0">
              <a:spcBef>
                <a:spcPts val="0"/>
              </a:spcBef>
              <a:spcAft>
                <a:spcPts val="0"/>
              </a:spcAft>
              <a:buSzPts val="1800"/>
              <a:buNone/>
            </a:pPr>
            <a:endParaRPr dirty="0">
              <a:solidFill>
                <a:schemeClr val="tx1"/>
              </a:solidFill>
            </a:endParaRPr>
          </a:p>
          <a:p>
            <a:pPr marL="457200" lvl="0" indent="-342900" algn="l" rtl="0">
              <a:spcBef>
                <a:spcPts val="0"/>
              </a:spcBef>
              <a:spcAft>
                <a:spcPts val="0"/>
              </a:spcAft>
              <a:buSzPts val="1800"/>
              <a:buChar char="●"/>
            </a:pPr>
            <a:r>
              <a:rPr lang="en" dirty="0">
                <a:solidFill>
                  <a:schemeClr val="tx1"/>
                </a:solidFill>
              </a:rPr>
              <a:t>U.S. Department of Housing and Urban Development (HUD) </a:t>
            </a:r>
            <a:endParaRPr dirty="0">
              <a:solidFill>
                <a:schemeClr val="tx1"/>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Google Shape;84;p18"/>
          <p:cNvSpPr txBox="1">
            <a:spLocks noGrp="1"/>
          </p:cNvSpPr>
          <p:nvPr>
            <p:ph type="title"/>
          </p:nvPr>
        </p:nvSpPr>
        <p:spPr>
          <a:xfrm>
            <a:off x="311700" y="243425"/>
            <a:ext cx="8520600" cy="572700"/>
          </a:xfrm>
          <a:prstGeom prst="rect">
            <a:avLst/>
          </a:prstGeom>
        </p:spPr>
        <p:txBody>
          <a:bodyPr spcFirstLastPara="1" wrap="square" lIns="91425" tIns="91425" rIns="91425" bIns="91425" anchor="t" anchorCtr="0">
            <a:normAutofit fontScale="90000"/>
          </a:bodyPr>
          <a:lstStyle/>
          <a:p>
            <a:pPr marL="0" lvl="0" indent="0" algn="ctr" rtl="0">
              <a:spcBef>
                <a:spcPts val="0"/>
              </a:spcBef>
              <a:spcAft>
                <a:spcPts val="0"/>
              </a:spcAft>
              <a:buNone/>
            </a:pPr>
            <a:r>
              <a:rPr lang="en"/>
              <a:t>Legal Rights of Students with Disabilities </a:t>
            </a:r>
            <a:endParaRPr/>
          </a:p>
        </p:txBody>
      </p:sp>
      <p:graphicFrame>
        <p:nvGraphicFramePr>
          <p:cNvPr id="86" name="Google Shape;86;p18">
            <a:extLst>
              <a:ext uri="{C183D7F6-B498-43B3-948B-1728B52AA6E4}">
                <adec:decorative xmlns:adec="http://schemas.microsoft.com/office/drawing/2017/decorative" val="1"/>
              </a:ext>
            </a:extLst>
          </p:cNvPr>
          <p:cNvGraphicFramePr/>
          <p:nvPr>
            <p:extLst>
              <p:ext uri="{D42A27DB-BD31-4B8C-83A1-F6EECF244321}">
                <p14:modId xmlns:p14="http://schemas.microsoft.com/office/powerpoint/2010/main" val="2200468819"/>
              </p:ext>
            </p:extLst>
          </p:nvPr>
        </p:nvGraphicFramePr>
        <p:xfrm>
          <a:off x="311700" y="895305"/>
          <a:ext cx="8520600" cy="3916625"/>
        </p:xfrm>
        <a:graphic>
          <a:graphicData uri="http://schemas.openxmlformats.org/drawingml/2006/table">
            <a:tbl>
              <a:tblPr firstRow="1">
                <a:noFill/>
                <a:tableStyleId>{A6B0A17F-B9FD-4FD9-ADA4-5F81FCC5E028}</a:tableStyleId>
              </a:tblPr>
              <a:tblGrid>
                <a:gridCol w="4284700">
                  <a:extLst>
                    <a:ext uri="{9D8B030D-6E8A-4147-A177-3AD203B41FA5}">
                      <a16:colId xmlns:a16="http://schemas.microsoft.com/office/drawing/2014/main" val="20000"/>
                    </a:ext>
                  </a:extLst>
                </a:gridCol>
                <a:gridCol w="4235900">
                  <a:extLst>
                    <a:ext uri="{9D8B030D-6E8A-4147-A177-3AD203B41FA5}">
                      <a16:colId xmlns:a16="http://schemas.microsoft.com/office/drawing/2014/main" val="20001"/>
                    </a:ext>
                  </a:extLst>
                </a:gridCol>
              </a:tblGrid>
              <a:tr h="563975">
                <a:tc>
                  <a:txBody>
                    <a:bodyPr/>
                    <a:lstStyle/>
                    <a:p>
                      <a:pPr marL="0" lvl="0" indent="0" algn="ctr" rtl="0">
                        <a:spcBef>
                          <a:spcPts val="0"/>
                        </a:spcBef>
                        <a:spcAft>
                          <a:spcPts val="0"/>
                        </a:spcAft>
                        <a:buNone/>
                      </a:pPr>
                      <a:r>
                        <a:rPr lang="en" b="1" dirty="0"/>
                        <a:t>High School</a:t>
                      </a:r>
                      <a:endParaRPr b="1" dirty="0"/>
                    </a:p>
                  </a:txBody>
                  <a:tcPr marL="91425" marR="91425" marT="91425" marB="91425"/>
                </a:tc>
                <a:tc>
                  <a:txBody>
                    <a:bodyPr/>
                    <a:lstStyle/>
                    <a:p>
                      <a:pPr marL="0" lvl="0" indent="0" algn="ctr" rtl="0">
                        <a:spcBef>
                          <a:spcPts val="0"/>
                        </a:spcBef>
                        <a:spcAft>
                          <a:spcPts val="0"/>
                        </a:spcAft>
                        <a:buNone/>
                      </a:pPr>
                      <a:r>
                        <a:rPr lang="en" b="1" dirty="0"/>
                        <a:t>College</a:t>
                      </a:r>
                      <a:endParaRPr b="1" dirty="0"/>
                    </a:p>
                  </a:txBody>
                  <a:tcPr marL="91425" marR="91425" marT="91425" marB="91425"/>
                </a:tc>
                <a:extLst>
                  <a:ext uri="{0D108BD9-81ED-4DB2-BD59-A6C34878D82A}">
                    <a16:rowId xmlns:a16="http://schemas.microsoft.com/office/drawing/2014/main" val="10000"/>
                  </a:ext>
                </a:extLst>
              </a:tr>
              <a:tr h="1210950">
                <a:tc>
                  <a:txBody>
                    <a:bodyPr/>
                    <a:lstStyle/>
                    <a:p>
                      <a:pPr marL="0" lvl="0" indent="0" algn="l" rtl="0">
                        <a:spcBef>
                          <a:spcPts val="0"/>
                        </a:spcBef>
                        <a:spcAft>
                          <a:spcPts val="0"/>
                        </a:spcAft>
                        <a:buNone/>
                      </a:pPr>
                      <a:r>
                        <a:rPr lang="en" b="1" dirty="0"/>
                        <a:t>Individuals with Disabilities Act (IDEA)</a:t>
                      </a:r>
                      <a:r>
                        <a:rPr lang="en" dirty="0"/>
                        <a:t> and </a:t>
                      </a:r>
                      <a:r>
                        <a:rPr lang="en" b="1" dirty="0"/>
                        <a:t>Section 504 of the Rehabilitation Act of 1973</a:t>
                      </a:r>
                      <a:endParaRPr b="1" dirty="0"/>
                    </a:p>
                    <a:p>
                      <a:pPr marL="457200" lvl="0" indent="-317500" algn="l" rtl="0">
                        <a:spcBef>
                          <a:spcPts val="0"/>
                        </a:spcBef>
                        <a:spcAft>
                          <a:spcPts val="0"/>
                        </a:spcAft>
                        <a:buSzPts val="1400"/>
                        <a:buChar char="●"/>
                      </a:pPr>
                      <a:r>
                        <a:rPr lang="en" dirty="0"/>
                        <a:t>IDEA is about </a:t>
                      </a:r>
                      <a:r>
                        <a:rPr lang="en" b="1" dirty="0"/>
                        <a:t>success.</a:t>
                      </a:r>
                      <a:endParaRPr b="1" dirty="0"/>
                    </a:p>
                  </a:txBody>
                  <a:tcPr marL="91425" marR="91425" marT="91425" marB="91425"/>
                </a:tc>
                <a:tc>
                  <a:txBody>
                    <a:bodyPr/>
                    <a:lstStyle/>
                    <a:p>
                      <a:pPr marL="0" lvl="0" indent="0" algn="l" rtl="0">
                        <a:spcBef>
                          <a:spcPts val="0"/>
                        </a:spcBef>
                        <a:spcAft>
                          <a:spcPts val="0"/>
                        </a:spcAft>
                        <a:buNone/>
                      </a:pPr>
                      <a:r>
                        <a:rPr lang="en" b="1"/>
                        <a:t>Americans with Disabilities Act (ADA) of 1990,</a:t>
                      </a:r>
                      <a:r>
                        <a:rPr lang="en"/>
                        <a:t> and as Amended, and </a:t>
                      </a:r>
                      <a:r>
                        <a:rPr lang="en" b="1"/>
                        <a:t>Section 504 of the Rehabilitation Act </a:t>
                      </a:r>
                      <a:endParaRPr b="1"/>
                    </a:p>
                    <a:p>
                      <a:pPr marL="457200" lvl="0" indent="-317500" algn="l" rtl="0">
                        <a:spcBef>
                          <a:spcPts val="0"/>
                        </a:spcBef>
                        <a:spcAft>
                          <a:spcPts val="0"/>
                        </a:spcAft>
                        <a:buSzPts val="1400"/>
                        <a:buChar char="●"/>
                      </a:pPr>
                      <a:r>
                        <a:rPr lang="en"/>
                        <a:t>The ADA is about </a:t>
                      </a:r>
                      <a:r>
                        <a:rPr lang="en" b="1"/>
                        <a:t>access.</a:t>
                      </a:r>
                      <a:endParaRPr b="1"/>
                    </a:p>
                  </a:txBody>
                  <a:tcPr marL="91425" marR="91425" marT="91425" marB="91425"/>
                </a:tc>
                <a:extLst>
                  <a:ext uri="{0D108BD9-81ED-4DB2-BD59-A6C34878D82A}">
                    <a16:rowId xmlns:a16="http://schemas.microsoft.com/office/drawing/2014/main" val="10001"/>
                  </a:ext>
                </a:extLst>
              </a:tr>
              <a:tr h="713900">
                <a:tc>
                  <a:txBody>
                    <a:bodyPr/>
                    <a:lstStyle/>
                    <a:p>
                      <a:pPr marL="0" lvl="0" indent="0" algn="l" rtl="0">
                        <a:spcBef>
                          <a:spcPts val="0"/>
                        </a:spcBef>
                        <a:spcAft>
                          <a:spcPts val="0"/>
                        </a:spcAft>
                        <a:buNone/>
                      </a:pPr>
                      <a:r>
                        <a:rPr lang="en"/>
                        <a:t>Fundamental </a:t>
                      </a:r>
                      <a:r>
                        <a:rPr lang="en" b="1"/>
                        <a:t>modifications </a:t>
                      </a:r>
                      <a:r>
                        <a:rPr lang="en"/>
                        <a:t>of programs and curricula are required.</a:t>
                      </a:r>
                      <a:endParaRPr/>
                    </a:p>
                  </a:txBody>
                  <a:tcPr marL="91425" marR="91425" marT="91425" marB="91425"/>
                </a:tc>
                <a:tc>
                  <a:txBody>
                    <a:bodyPr/>
                    <a:lstStyle/>
                    <a:p>
                      <a:pPr marL="0" lvl="0" indent="0" algn="l" rtl="0">
                        <a:spcBef>
                          <a:spcPts val="0"/>
                        </a:spcBef>
                        <a:spcAft>
                          <a:spcPts val="0"/>
                        </a:spcAft>
                        <a:buNone/>
                      </a:pPr>
                      <a:r>
                        <a:rPr lang="en"/>
                        <a:t>No fundamental modifications are required - only </a:t>
                      </a:r>
                      <a:r>
                        <a:rPr lang="en" b="1"/>
                        <a:t>academic adjustments.</a:t>
                      </a:r>
                      <a:endParaRPr b="1"/>
                    </a:p>
                  </a:txBody>
                  <a:tcPr marL="91425" marR="91425" marT="91425" marB="91425"/>
                </a:tc>
                <a:extLst>
                  <a:ext uri="{0D108BD9-81ED-4DB2-BD59-A6C34878D82A}">
                    <a16:rowId xmlns:a16="http://schemas.microsoft.com/office/drawing/2014/main" val="10002"/>
                  </a:ext>
                </a:extLst>
              </a:tr>
              <a:tr h="713900">
                <a:tc>
                  <a:txBody>
                    <a:bodyPr/>
                    <a:lstStyle/>
                    <a:p>
                      <a:pPr marL="0" lvl="0" indent="0" algn="l" rtl="0">
                        <a:spcBef>
                          <a:spcPts val="0"/>
                        </a:spcBef>
                        <a:spcAft>
                          <a:spcPts val="0"/>
                        </a:spcAft>
                        <a:buNone/>
                      </a:pPr>
                      <a:r>
                        <a:rPr lang="en"/>
                        <a:t>Education is a </a:t>
                      </a:r>
                      <a:r>
                        <a:rPr lang="en" b="1"/>
                        <a:t>right</a:t>
                      </a:r>
                      <a:r>
                        <a:rPr lang="en"/>
                        <a:t> and must be provided in an appropriate environment to all individuals.</a:t>
                      </a:r>
                      <a:endParaRPr/>
                    </a:p>
                  </a:txBody>
                  <a:tcPr marL="91425" marR="91425" marT="91425" marB="91425"/>
                </a:tc>
                <a:tc>
                  <a:txBody>
                    <a:bodyPr/>
                    <a:lstStyle/>
                    <a:p>
                      <a:pPr marL="0" lvl="0" indent="0" algn="l" rtl="0">
                        <a:spcBef>
                          <a:spcPts val="0"/>
                        </a:spcBef>
                        <a:spcAft>
                          <a:spcPts val="0"/>
                        </a:spcAft>
                        <a:buNone/>
                      </a:pPr>
                      <a:r>
                        <a:rPr lang="en" dirty="0"/>
                        <a:t>Education is </a:t>
                      </a:r>
                      <a:r>
                        <a:rPr lang="en" b="1" dirty="0"/>
                        <a:t>not a right </a:t>
                      </a:r>
                      <a:r>
                        <a:rPr lang="en" dirty="0"/>
                        <a:t>- students must meet the same admission criteria as their peers.</a:t>
                      </a:r>
                      <a:endParaRPr dirty="0"/>
                    </a:p>
                  </a:txBody>
                  <a:tcPr marL="91425" marR="91425" marT="91425" marB="91425"/>
                </a:tc>
                <a:extLst>
                  <a:ext uri="{0D108BD9-81ED-4DB2-BD59-A6C34878D82A}">
                    <a16:rowId xmlns:a16="http://schemas.microsoft.com/office/drawing/2014/main" val="10003"/>
                  </a:ext>
                </a:extLst>
              </a:tr>
              <a:tr h="713900">
                <a:tc>
                  <a:txBody>
                    <a:bodyPr/>
                    <a:lstStyle/>
                    <a:p>
                      <a:pPr marL="0" lvl="0" indent="0" algn="l" rtl="0">
                        <a:spcBef>
                          <a:spcPts val="0"/>
                        </a:spcBef>
                        <a:spcAft>
                          <a:spcPts val="0"/>
                        </a:spcAft>
                        <a:buNone/>
                      </a:pPr>
                      <a:r>
                        <a:rPr lang="en"/>
                        <a:t>May have received modifications to the school’s behavior code.</a:t>
                      </a:r>
                      <a:endParaRPr/>
                    </a:p>
                  </a:txBody>
                  <a:tcPr marL="91425" marR="91425" marT="91425" marB="91425"/>
                </a:tc>
                <a:tc>
                  <a:txBody>
                    <a:bodyPr/>
                    <a:lstStyle/>
                    <a:p>
                      <a:pPr marL="0" lvl="0" indent="0" algn="l" rtl="0">
                        <a:spcBef>
                          <a:spcPts val="0"/>
                        </a:spcBef>
                        <a:spcAft>
                          <a:spcPts val="0"/>
                        </a:spcAft>
                        <a:buNone/>
                      </a:pPr>
                      <a:r>
                        <a:rPr lang="en" dirty="0"/>
                        <a:t>Expected to abide by the college’s code of conduct, regardless of disability.</a:t>
                      </a:r>
                      <a:endParaRPr dirty="0"/>
                    </a:p>
                  </a:txBody>
                  <a:tcPr marL="91425" marR="91425" marT="91425" marB="91425"/>
                </a:tc>
                <a:extLst>
                  <a:ext uri="{0D108BD9-81ED-4DB2-BD59-A6C34878D82A}">
                    <a16:rowId xmlns:a16="http://schemas.microsoft.com/office/drawing/2014/main" val="10004"/>
                  </a:ext>
                </a:extLst>
              </a:tr>
            </a:tbl>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90"/>
        <p:cNvGrpSpPr/>
        <p:nvPr/>
      </p:nvGrpSpPr>
      <p:grpSpPr>
        <a:xfrm>
          <a:off x="0" y="0"/>
          <a:ext cx="0" cy="0"/>
          <a:chOff x="0" y="0"/>
          <a:chExt cx="0" cy="0"/>
        </a:xfrm>
      </p:grpSpPr>
      <p:sp>
        <p:nvSpPr>
          <p:cNvPr id="91" name="Google Shape;91;p19"/>
          <p:cNvSpPr txBox="1">
            <a:spLocks noGrp="1"/>
          </p:cNvSpPr>
          <p:nvPr>
            <p:ph type="title"/>
          </p:nvPr>
        </p:nvSpPr>
        <p:spPr>
          <a:xfrm>
            <a:off x="311700" y="90725"/>
            <a:ext cx="8520600" cy="572700"/>
          </a:xfrm>
          <a:prstGeom prst="rect">
            <a:avLst/>
          </a:prstGeom>
        </p:spPr>
        <p:txBody>
          <a:bodyPr spcFirstLastPara="1" wrap="square" lIns="91425" tIns="91425" rIns="91425" bIns="91425" anchor="t" anchorCtr="0">
            <a:normAutofit fontScale="90000"/>
          </a:bodyPr>
          <a:lstStyle/>
          <a:p>
            <a:pPr marL="0" lvl="0" indent="0" algn="ctr" rtl="0">
              <a:spcBef>
                <a:spcPts val="0"/>
              </a:spcBef>
              <a:spcAft>
                <a:spcPts val="0"/>
              </a:spcAft>
              <a:buNone/>
            </a:pPr>
            <a:r>
              <a:rPr lang="en" dirty="0"/>
              <a:t>Differentiation in Responsibilities </a:t>
            </a:r>
            <a:endParaRPr dirty="0"/>
          </a:p>
        </p:txBody>
      </p:sp>
      <p:graphicFrame>
        <p:nvGraphicFramePr>
          <p:cNvPr id="93" name="Google Shape;93;p19">
            <a:extLst>
              <a:ext uri="{C183D7F6-B498-43B3-948B-1728B52AA6E4}">
                <adec:decorative xmlns:adec="http://schemas.microsoft.com/office/drawing/2017/decorative" val="1"/>
              </a:ext>
            </a:extLst>
          </p:cNvPr>
          <p:cNvGraphicFramePr/>
          <p:nvPr>
            <p:extLst>
              <p:ext uri="{D42A27DB-BD31-4B8C-83A1-F6EECF244321}">
                <p14:modId xmlns:p14="http://schemas.microsoft.com/office/powerpoint/2010/main" val="11095829"/>
              </p:ext>
            </p:extLst>
          </p:nvPr>
        </p:nvGraphicFramePr>
        <p:xfrm>
          <a:off x="146250" y="712300"/>
          <a:ext cx="8851500" cy="4267460"/>
        </p:xfrm>
        <a:graphic>
          <a:graphicData uri="http://schemas.openxmlformats.org/drawingml/2006/table">
            <a:tbl>
              <a:tblPr firstRow="1">
                <a:noFill/>
                <a:tableStyleId>{A6B0A17F-B9FD-4FD9-ADA4-5F81FCC5E028}</a:tableStyleId>
              </a:tblPr>
              <a:tblGrid>
                <a:gridCol w="4270575">
                  <a:extLst>
                    <a:ext uri="{9D8B030D-6E8A-4147-A177-3AD203B41FA5}">
                      <a16:colId xmlns:a16="http://schemas.microsoft.com/office/drawing/2014/main" val="20000"/>
                    </a:ext>
                  </a:extLst>
                </a:gridCol>
                <a:gridCol w="4580925">
                  <a:extLst>
                    <a:ext uri="{9D8B030D-6E8A-4147-A177-3AD203B41FA5}">
                      <a16:colId xmlns:a16="http://schemas.microsoft.com/office/drawing/2014/main" val="20001"/>
                    </a:ext>
                  </a:extLst>
                </a:gridCol>
              </a:tblGrid>
              <a:tr h="297850">
                <a:tc>
                  <a:txBody>
                    <a:bodyPr/>
                    <a:lstStyle/>
                    <a:p>
                      <a:pPr marL="0" lvl="0" indent="0" algn="ctr" rtl="0">
                        <a:spcBef>
                          <a:spcPts val="0"/>
                        </a:spcBef>
                        <a:spcAft>
                          <a:spcPts val="0"/>
                        </a:spcAft>
                        <a:buNone/>
                      </a:pPr>
                      <a:r>
                        <a:rPr lang="en" b="1" dirty="0"/>
                        <a:t>High School</a:t>
                      </a:r>
                      <a:endParaRPr b="1" dirty="0"/>
                    </a:p>
                  </a:txBody>
                  <a:tcPr marL="91425" marR="91425" marT="91425" marB="91425">
                    <a:lnB w="9525" cap="flat" cmpd="sng">
                      <a:solidFill>
                        <a:srgbClr val="9E9E9E"/>
                      </a:solidFill>
                      <a:prstDash val="solid"/>
                      <a:round/>
                      <a:headEnd type="none" w="sm" len="sm"/>
                      <a:tailEnd type="none" w="sm" len="sm"/>
                    </a:lnB>
                  </a:tcPr>
                </a:tc>
                <a:tc>
                  <a:txBody>
                    <a:bodyPr/>
                    <a:lstStyle/>
                    <a:p>
                      <a:pPr marL="0" lvl="0" indent="0" algn="ctr" rtl="0">
                        <a:spcBef>
                          <a:spcPts val="0"/>
                        </a:spcBef>
                        <a:spcAft>
                          <a:spcPts val="0"/>
                        </a:spcAft>
                        <a:buNone/>
                      </a:pPr>
                      <a:r>
                        <a:rPr lang="en" b="1"/>
                        <a:t>College</a:t>
                      </a:r>
                      <a:endParaRPr b="1"/>
                    </a:p>
                  </a:txBody>
                  <a:tcPr marL="91425" marR="91425" marT="91425" marB="91425">
                    <a:lnB w="9525" cap="flat" cmpd="sng">
                      <a:solidFill>
                        <a:srgbClr val="9E9E9E"/>
                      </a:solidFill>
                      <a:prstDash val="solid"/>
                      <a:round/>
                      <a:headEnd type="none" w="sm" len="sm"/>
                      <a:tailEnd type="none" w="sm" len="sm"/>
                    </a:lnB>
                  </a:tcPr>
                </a:tc>
                <a:extLst>
                  <a:ext uri="{0D108BD9-81ED-4DB2-BD59-A6C34878D82A}">
                    <a16:rowId xmlns:a16="http://schemas.microsoft.com/office/drawing/2014/main" val="10000"/>
                  </a:ext>
                </a:extLst>
              </a:tr>
              <a:tr h="593225">
                <a:tc>
                  <a:txBody>
                    <a:bodyPr/>
                    <a:lstStyle/>
                    <a:p>
                      <a:pPr marL="0" lvl="0" indent="0" algn="l" rtl="0">
                        <a:spcBef>
                          <a:spcPts val="0"/>
                        </a:spcBef>
                        <a:spcAft>
                          <a:spcPts val="0"/>
                        </a:spcAft>
                        <a:buNone/>
                      </a:pPr>
                      <a:r>
                        <a:rPr lang="en"/>
                        <a:t>The</a:t>
                      </a:r>
                      <a:r>
                        <a:rPr lang="en" b="1"/>
                        <a:t> school district </a:t>
                      </a:r>
                      <a:r>
                        <a:rPr lang="en"/>
                        <a:t>is responsible for identifying a student’s disability.</a:t>
                      </a:r>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algn="l" rtl="0">
                        <a:spcBef>
                          <a:spcPts val="0"/>
                        </a:spcBef>
                        <a:spcAft>
                          <a:spcPts val="0"/>
                        </a:spcAft>
                        <a:buNone/>
                      </a:pPr>
                      <a:r>
                        <a:rPr lang="en" b="1"/>
                        <a:t>Student</a:t>
                      </a:r>
                      <a:r>
                        <a:rPr lang="en"/>
                        <a:t> must self-identify with the appropriate campus disability/accessibility office.</a:t>
                      </a:r>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extLst>
                  <a:ext uri="{0D108BD9-81ED-4DB2-BD59-A6C34878D82A}">
                    <a16:rowId xmlns:a16="http://schemas.microsoft.com/office/drawing/2014/main" val="10001"/>
                  </a:ext>
                </a:extLst>
              </a:tr>
              <a:tr h="799750">
                <a:tc>
                  <a:txBody>
                    <a:bodyPr/>
                    <a:lstStyle/>
                    <a:p>
                      <a:pPr marL="0" lvl="0" indent="0" algn="l" rtl="0">
                        <a:spcBef>
                          <a:spcPts val="0"/>
                        </a:spcBef>
                        <a:spcAft>
                          <a:spcPts val="0"/>
                        </a:spcAft>
                        <a:buNone/>
                      </a:pPr>
                      <a:r>
                        <a:rPr lang="en"/>
                        <a:t>The </a:t>
                      </a:r>
                      <a:r>
                        <a:rPr lang="en" b="1"/>
                        <a:t>school district</a:t>
                      </a:r>
                      <a:r>
                        <a:rPr lang="en"/>
                        <a:t> develops Individualized Education Programs (IEPs) to define educational services.</a:t>
                      </a:r>
                      <a:endParaRPr/>
                    </a:p>
                  </a:txBody>
                  <a:tcPr marL="91425" marR="91425" marT="91425" marB="91425">
                    <a:lnT w="9525" cap="flat" cmpd="sng">
                      <a:solidFill>
                        <a:srgbClr val="9E9E9E"/>
                      </a:solidFill>
                      <a:prstDash val="solid"/>
                      <a:round/>
                      <a:headEnd type="none" w="sm" len="sm"/>
                      <a:tailEnd type="none" w="sm" len="sm"/>
                    </a:lnT>
                  </a:tcPr>
                </a:tc>
                <a:tc>
                  <a:txBody>
                    <a:bodyPr/>
                    <a:lstStyle/>
                    <a:p>
                      <a:pPr marL="0" lvl="0" indent="0" algn="l" rtl="0">
                        <a:spcBef>
                          <a:spcPts val="0"/>
                        </a:spcBef>
                        <a:spcAft>
                          <a:spcPts val="0"/>
                        </a:spcAft>
                        <a:buNone/>
                      </a:pPr>
                      <a:r>
                        <a:rPr lang="en" b="1"/>
                        <a:t>Student</a:t>
                      </a:r>
                      <a:r>
                        <a:rPr lang="en"/>
                        <a:t> must identify their needs and request services.</a:t>
                      </a:r>
                      <a:endParaRPr/>
                    </a:p>
                  </a:txBody>
                  <a:tcPr marL="91425" marR="91425" marT="91425" marB="91425">
                    <a:lnT w="9525" cap="flat" cmpd="sng">
                      <a:solidFill>
                        <a:srgbClr val="9E9E9E"/>
                      </a:solidFill>
                      <a:prstDash val="solid"/>
                      <a:round/>
                      <a:headEnd type="none" w="sm" len="sm"/>
                      <a:tailEnd type="none" w="sm" len="sm"/>
                    </a:lnT>
                  </a:tcPr>
                </a:tc>
                <a:extLst>
                  <a:ext uri="{0D108BD9-81ED-4DB2-BD59-A6C34878D82A}">
                    <a16:rowId xmlns:a16="http://schemas.microsoft.com/office/drawing/2014/main" val="10002"/>
                  </a:ext>
                </a:extLst>
              </a:tr>
              <a:tr h="593225">
                <a:tc>
                  <a:txBody>
                    <a:bodyPr/>
                    <a:lstStyle/>
                    <a:p>
                      <a:pPr marL="0" lvl="0" indent="0" algn="l" rtl="0">
                        <a:spcBef>
                          <a:spcPts val="0"/>
                        </a:spcBef>
                        <a:spcAft>
                          <a:spcPts val="0"/>
                        </a:spcAft>
                        <a:buNone/>
                      </a:pPr>
                      <a:r>
                        <a:rPr lang="en"/>
                        <a:t>The </a:t>
                      </a:r>
                      <a:r>
                        <a:rPr lang="en" b="1"/>
                        <a:t>school district </a:t>
                      </a:r>
                      <a:r>
                        <a:rPr lang="en"/>
                        <a:t>provides free evaluations.</a:t>
                      </a:r>
                      <a:endParaRPr/>
                    </a:p>
                  </a:txBody>
                  <a:tcPr marL="91425" marR="91425" marT="91425" marB="91425"/>
                </a:tc>
                <a:tc>
                  <a:txBody>
                    <a:bodyPr/>
                    <a:lstStyle/>
                    <a:p>
                      <a:pPr marL="0" lvl="0" indent="0" algn="l" rtl="0">
                        <a:spcBef>
                          <a:spcPts val="0"/>
                        </a:spcBef>
                        <a:spcAft>
                          <a:spcPts val="0"/>
                        </a:spcAft>
                        <a:buNone/>
                      </a:pPr>
                      <a:r>
                        <a:rPr lang="en"/>
                        <a:t>The </a:t>
                      </a:r>
                      <a:r>
                        <a:rPr lang="en" b="1"/>
                        <a:t>student </a:t>
                      </a:r>
                      <a:r>
                        <a:rPr lang="en"/>
                        <a:t>needs to obtain evaluations at their own expense.</a:t>
                      </a:r>
                      <a:endParaRPr/>
                    </a:p>
                  </a:txBody>
                  <a:tcPr marL="91425" marR="91425" marT="91425" marB="91425"/>
                </a:tc>
                <a:extLst>
                  <a:ext uri="{0D108BD9-81ED-4DB2-BD59-A6C34878D82A}">
                    <a16:rowId xmlns:a16="http://schemas.microsoft.com/office/drawing/2014/main" val="10003"/>
                  </a:ext>
                </a:extLst>
              </a:tr>
              <a:tr h="799750">
                <a:tc>
                  <a:txBody>
                    <a:bodyPr/>
                    <a:lstStyle/>
                    <a:p>
                      <a:pPr marL="0" lvl="0" indent="0" algn="l" rtl="0">
                        <a:spcBef>
                          <a:spcPts val="0"/>
                        </a:spcBef>
                        <a:spcAft>
                          <a:spcPts val="0"/>
                        </a:spcAft>
                        <a:buNone/>
                      </a:pPr>
                      <a:r>
                        <a:rPr lang="en"/>
                        <a:t>Student is supported by </a:t>
                      </a:r>
                      <a:r>
                        <a:rPr lang="en" b="1"/>
                        <a:t>parents and teachers</a:t>
                      </a:r>
                      <a:r>
                        <a:rPr lang="en"/>
                        <a:t>.</a:t>
                      </a:r>
                      <a:endParaRPr/>
                    </a:p>
                  </a:txBody>
                  <a:tcPr marL="91425" marR="91425" marT="91425" marB="91425"/>
                </a:tc>
                <a:tc>
                  <a:txBody>
                    <a:bodyPr/>
                    <a:lstStyle/>
                    <a:p>
                      <a:pPr marL="0" lvl="0" indent="0" algn="l" rtl="0">
                        <a:spcBef>
                          <a:spcPts val="0"/>
                        </a:spcBef>
                        <a:spcAft>
                          <a:spcPts val="0"/>
                        </a:spcAft>
                        <a:buNone/>
                      </a:pPr>
                      <a:r>
                        <a:rPr lang="en" b="1"/>
                        <a:t>Student</a:t>
                      </a:r>
                      <a:r>
                        <a:rPr lang="en"/>
                        <a:t> is responsible for seeking assistance from the </a:t>
                      </a:r>
                      <a:r>
                        <a:rPr lang="en" b="1"/>
                        <a:t>Disability Services Office</a:t>
                      </a:r>
                      <a:r>
                        <a:rPr lang="en"/>
                        <a:t>, which exists to ensure equal access to students with disabilities. </a:t>
                      </a:r>
                      <a:endParaRPr/>
                    </a:p>
                  </a:txBody>
                  <a:tcPr marL="91425" marR="91425" marT="91425" marB="91425"/>
                </a:tc>
                <a:extLst>
                  <a:ext uri="{0D108BD9-81ED-4DB2-BD59-A6C34878D82A}">
                    <a16:rowId xmlns:a16="http://schemas.microsoft.com/office/drawing/2014/main" val="10004"/>
                  </a:ext>
                </a:extLst>
              </a:tr>
              <a:tr h="1006250">
                <a:tc>
                  <a:txBody>
                    <a:bodyPr/>
                    <a:lstStyle/>
                    <a:p>
                      <a:pPr marL="0" lvl="0" indent="0" algn="l" rtl="0">
                        <a:spcBef>
                          <a:spcPts val="0"/>
                        </a:spcBef>
                        <a:spcAft>
                          <a:spcPts val="0"/>
                        </a:spcAft>
                        <a:buNone/>
                      </a:pPr>
                      <a:r>
                        <a:rPr lang="en"/>
                        <a:t>Primary responsibility for arranging modifications belongs to the </a:t>
                      </a:r>
                      <a:r>
                        <a:rPr lang="en" b="1"/>
                        <a:t>school</a:t>
                      </a:r>
                      <a:r>
                        <a:rPr lang="en"/>
                        <a:t>.</a:t>
                      </a:r>
                      <a:endParaRPr/>
                    </a:p>
                  </a:txBody>
                  <a:tcPr marL="91425" marR="91425" marT="91425" marB="91425"/>
                </a:tc>
                <a:tc>
                  <a:txBody>
                    <a:bodyPr/>
                    <a:lstStyle/>
                    <a:p>
                      <a:pPr marL="0" lvl="0" indent="0" algn="l" rtl="0">
                        <a:spcBef>
                          <a:spcPts val="0"/>
                        </a:spcBef>
                        <a:spcAft>
                          <a:spcPts val="0"/>
                        </a:spcAft>
                        <a:buNone/>
                      </a:pPr>
                      <a:r>
                        <a:rPr lang="en" dirty="0"/>
                        <a:t>Primary responsibility for self-advocacy and arranging academic adjustments belongs to the </a:t>
                      </a:r>
                      <a:r>
                        <a:rPr lang="en" b="1" dirty="0"/>
                        <a:t>student </a:t>
                      </a:r>
                      <a:r>
                        <a:rPr lang="en" dirty="0"/>
                        <a:t>(who may seek assistance from Disability Services).</a:t>
                      </a:r>
                      <a:endParaRPr dirty="0"/>
                    </a:p>
                  </a:txBody>
                  <a:tcPr marL="91425" marR="91425" marT="91425" marB="91425"/>
                </a:tc>
                <a:extLst>
                  <a:ext uri="{0D108BD9-81ED-4DB2-BD59-A6C34878D82A}">
                    <a16:rowId xmlns:a16="http://schemas.microsoft.com/office/drawing/2014/main" val="10005"/>
                  </a:ext>
                </a:extLst>
              </a:tr>
            </a:tbl>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97"/>
        <p:cNvGrpSpPr/>
        <p:nvPr/>
      </p:nvGrpSpPr>
      <p:grpSpPr>
        <a:xfrm>
          <a:off x="0" y="0"/>
          <a:ext cx="0" cy="0"/>
          <a:chOff x="0" y="0"/>
          <a:chExt cx="0" cy="0"/>
        </a:xfrm>
      </p:grpSpPr>
      <p:sp>
        <p:nvSpPr>
          <p:cNvPr id="98" name="Google Shape;98;p20"/>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College </a:t>
            </a:r>
            <a:endParaRPr/>
          </a:p>
        </p:txBody>
      </p:sp>
      <p:sp>
        <p:nvSpPr>
          <p:cNvPr id="99" name="Google Shape;99;p20"/>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fontScale="92500" lnSpcReduction="10000"/>
          </a:bodyPr>
          <a:lstStyle/>
          <a:p>
            <a:pPr marL="0" lvl="0" indent="0" algn="l" rtl="0">
              <a:spcBef>
                <a:spcPts val="0"/>
              </a:spcBef>
              <a:spcAft>
                <a:spcPts val="0"/>
              </a:spcAft>
              <a:buNone/>
            </a:pPr>
            <a:r>
              <a:rPr lang="en" dirty="0">
                <a:solidFill>
                  <a:schemeClr val="tx1"/>
                </a:solidFill>
              </a:rPr>
              <a:t>ADA</a:t>
            </a:r>
            <a:endParaRPr dirty="0">
              <a:solidFill>
                <a:schemeClr val="tx1"/>
              </a:solidFill>
            </a:endParaRPr>
          </a:p>
          <a:p>
            <a:pPr marL="0" lvl="0" indent="0" algn="l" rtl="0">
              <a:spcBef>
                <a:spcPts val="1200"/>
              </a:spcBef>
              <a:spcAft>
                <a:spcPts val="0"/>
              </a:spcAft>
              <a:buNone/>
            </a:pPr>
            <a:r>
              <a:rPr lang="en" dirty="0">
                <a:solidFill>
                  <a:schemeClr val="tx1"/>
                </a:solidFill>
              </a:rPr>
              <a:t>A civil rights law to prohibit discrimination solely on the basis of disability in employment, public services, and accommodations.</a:t>
            </a:r>
            <a:endParaRPr dirty="0">
              <a:solidFill>
                <a:schemeClr val="tx1"/>
              </a:solidFill>
            </a:endParaRPr>
          </a:p>
          <a:p>
            <a:pPr marL="0" lvl="0" indent="0" algn="l" rtl="0">
              <a:spcBef>
                <a:spcPts val="1200"/>
              </a:spcBef>
              <a:spcAft>
                <a:spcPts val="0"/>
              </a:spcAft>
              <a:buNone/>
            </a:pPr>
            <a:r>
              <a:rPr lang="en" dirty="0">
                <a:solidFill>
                  <a:schemeClr val="tx1"/>
                </a:solidFill>
              </a:rPr>
              <a:t>Section 504 </a:t>
            </a:r>
            <a:endParaRPr dirty="0">
              <a:solidFill>
                <a:schemeClr val="tx1"/>
              </a:solidFill>
            </a:endParaRPr>
          </a:p>
          <a:p>
            <a:pPr marL="0" lvl="0" indent="0" algn="l" rtl="0">
              <a:spcBef>
                <a:spcPts val="1200"/>
              </a:spcBef>
              <a:spcAft>
                <a:spcPts val="0"/>
              </a:spcAft>
              <a:buNone/>
            </a:pPr>
            <a:r>
              <a:rPr lang="en" dirty="0">
                <a:solidFill>
                  <a:schemeClr val="tx1"/>
                </a:solidFill>
              </a:rPr>
              <a:t>A civil rights law to prohibit discrimination on the basis of disability in programs and activities, public and private, that receive federal financial assistance.</a:t>
            </a:r>
            <a:endParaRPr dirty="0">
              <a:solidFill>
                <a:schemeClr val="tx1"/>
              </a:solidFill>
            </a:endParaRPr>
          </a:p>
          <a:p>
            <a:pPr marL="0" lvl="0" indent="0" algn="l" rtl="0">
              <a:spcBef>
                <a:spcPts val="1200"/>
              </a:spcBef>
              <a:spcAft>
                <a:spcPts val="0"/>
              </a:spcAft>
              <a:buNone/>
            </a:pPr>
            <a:r>
              <a:rPr lang="en" dirty="0">
                <a:solidFill>
                  <a:schemeClr val="tx1"/>
                </a:solidFill>
              </a:rPr>
              <a:t>Section 508 of the Rehabilitation Act</a:t>
            </a:r>
            <a:endParaRPr dirty="0">
              <a:solidFill>
                <a:schemeClr val="tx1"/>
              </a:solidFill>
            </a:endParaRPr>
          </a:p>
          <a:p>
            <a:pPr marL="0" lvl="0" indent="0" algn="l" rtl="0">
              <a:spcBef>
                <a:spcPts val="1200"/>
              </a:spcBef>
              <a:spcAft>
                <a:spcPts val="0"/>
              </a:spcAft>
              <a:buNone/>
            </a:pPr>
            <a:r>
              <a:rPr lang="en" dirty="0">
                <a:solidFill>
                  <a:schemeClr val="tx1"/>
                </a:solidFill>
              </a:rPr>
              <a:t>Requires electronic and information technology to be accessible. This includes online learning and websites as well as information used in the classroom.</a:t>
            </a:r>
            <a:endParaRPr dirty="0">
              <a:solidFill>
                <a:schemeClr val="tx1"/>
              </a:solidFill>
            </a:endParaRPr>
          </a:p>
          <a:p>
            <a:pPr marL="0" lvl="0" indent="0" algn="l" rtl="0">
              <a:spcBef>
                <a:spcPts val="1200"/>
              </a:spcBef>
              <a:spcAft>
                <a:spcPts val="1200"/>
              </a:spcAft>
              <a:buNone/>
            </a:pPr>
            <a:endParaRP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03"/>
        <p:cNvGrpSpPr/>
        <p:nvPr/>
      </p:nvGrpSpPr>
      <p:grpSpPr>
        <a:xfrm>
          <a:off x="0" y="0"/>
          <a:ext cx="0" cy="0"/>
          <a:chOff x="0" y="0"/>
          <a:chExt cx="0" cy="0"/>
        </a:xfrm>
      </p:grpSpPr>
      <p:sp>
        <p:nvSpPr>
          <p:cNvPr id="104" name="Google Shape;104;p21"/>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ADA</a:t>
            </a:r>
            <a:endParaRPr/>
          </a:p>
        </p:txBody>
      </p:sp>
      <p:sp>
        <p:nvSpPr>
          <p:cNvPr id="105" name="Google Shape;105;p21"/>
          <p:cNvSpPr txBox="1">
            <a:spLocks noGrp="1"/>
          </p:cNvSpPr>
          <p:nvPr>
            <p:ph type="body" idx="1"/>
          </p:nvPr>
        </p:nvSpPr>
        <p:spPr>
          <a:xfrm>
            <a:off x="311700" y="1412452"/>
            <a:ext cx="8520600" cy="3416400"/>
          </a:xfrm>
          <a:prstGeom prst="rect">
            <a:avLst/>
          </a:prstGeom>
        </p:spPr>
        <p:txBody>
          <a:bodyPr spcFirstLastPara="1" wrap="square" lIns="91425" tIns="91425" rIns="91425" bIns="91425" anchor="t" anchorCtr="0">
            <a:normAutofit fontScale="92500" lnSpcReduction="20000"/>
          </a:bodyPr>
          <a:lstStyle/>
          <a:p>
            <a:pPr marL="0" lvl="0" indent="0" algn="l" rtl="0">
              <a:spcBef>
                <a:spcPts val="0"/>
              </a:spcBef>
              <a:spcAft>
                <a:spcPts val="0"/>
              </a:spcAft>
              <a:buNone/>
            </a:pPr>
            <a:endParaRPr dirty="0"/>
          </a:p>
          <a:p>
            <a:pPr marL="0" lvl="0" indent="0" algn="l" rtl="0">
              <a:spcBef>
                <a:spcPts val="1200"/>
              </a:spcBef>
              <a:spcAft>
                <a:spcPts val="0"/>
              </a:spcAft>
              <a:buNone/>
            </a:pPr>
            <a:r>
              <a:rPr lang="en" dirty="0">
                <a:solidFill>
                  <a:schemeClr val="tx1"/>
                </a:solidFill>
              </a:rPr>
              <a:t>§ 35.108 Definition of disability</a:t>
            </a:r>
            <a:endParaRPr dirty="0">
              <a:solidFill>
                <a:schemeClr val="tx1"/>
              </a:solidFill>
            </a:endParaRPr>
          </a:p>
          <a:p>
            <a:pPr marL="0" lvl="0" indent="0" algn="l" rtl="0">
              <a:spcBef>
                <a:spcPts val="1200"/>
              </a:spcBef>
              <a:spcAft>
                <a:spcPts val="0"/>
              </a:spcAft>
              <a:buNone/>
            </a:pPr>
            <a:endParaRPr dirty="0">
              <a:solidFill>
                <a:schemeClr val="tx1"/>
              </a:solidFill>
            </a:endParaRPr>
          </a:p>
          <a:p>
            <a:pPr marL="0" lvl="0" indent="0" algn="l" rtl="0">
              <a:spcBef>
                <a:spcPts val="1200"/>
              </a:spcBef>
              <a:spcAft>
                <a:spcPts val="0"/>
              </a:spcAft>
              <a:buNone/>
            </a:pPr>
            <a:r>
              <a:rPr lang="en" dirty="0">
                <a:solidFill>
                  <a:schemeClr val="tx1"/>
                </a:solidFill>
              </a:rPr>
              <a:t>Disability means, with respect to an individual:</a:t>
            </a:r>
            <a:endParaRPr dirty="0">
              <a:solidFill>
                <a:schemeClr val="tx1"/>
              </a:solidFill>
            </a:endParaRPr>
          </a:p>
          <a:p>
            <a:pPr marL="0" lvl="0" indent="0" algn="l" rtl="0">
              <a:spcBef>
                <a:spcPts val="1200"/>
              </a:spcBef>
              <a:spcAft>
                <a:spcPts val="0"/>
              </a:spcAft>
              <a:buNone/>
            </a:pPr>
            <a:r>
              <a:rPr lang="en" dirty="0">
                <a:solidFill>
                  <a:schemeClr val="tx1"/>
                </a:solidFill>
              </a:rPr>
              <a:t>A physical or mental impairment that substantially limits one or more of the major life activities of such individual;</a:t>
            </a:r>
            <a:endParaRPr dirty="0">
              <a:solidFill>
                <a:schemeClr val="tx1"/>
              </a:solidFill>
            </a:endParaRPr>
          </a:p>
          <a:p>
            <a:pPr marL="0" lvl="0" indent="0" algn="l" rtl="0">
              <a:spcBef>
                <a:spcPts val="1200"/>
              </a:spcBef>
              <a:spcAft>
                <a:spcPts val="0"/>
              </a:spcAft>
              <a:buNone/>
            </a:pPr>
            <a:r>
              <a:rPr lang="en" dirty="0">
                <a:solidFill>
                  <a:schemeClr val="tx1"/>
                </a:solidFill>
              </a:rPr>
              <a:t>(ii) A record of such an impairment; or</a:t>
            </a:r>
            <a:endParaRPr dirty="0">
              <a:solidFill>
                <a:schemeClr val="tx1"/>
              </a:solidFill>
            </a:endParaRPr>
          </a:p>
          <a:p>
            <a:pPr marL="0" lvl="0" indent="0" algn="l" rtl="0">
              <a:spcBef>
                <a:spcPts val="1200"/>
              </a:spcBef>
              <a:spcAft>
                <a:spcPts val="0"/>
              </a:spcAft>
              <a:buNone/>
            </a:pPr>
            <a:r>
              <a:rPr lang="en" dirty="0">
                <a:solidFill>
                  <a:schemeClr val="tx1"/>
                </a:solidFill>
              </a:rPr>
              <a:t>(iii) Being regarded as having such an impairment as described in paragraph (f) of this section.</a:t>
            </a:r>
            <a:endParaRPr dirty="0">
              <a:solidFill>
                <a:schemeClr val="tx1"/>
              </a:solidFill>
            </a:endParaRPr>
          </a:p>
          <a:p>
            <a:pPr marL="0" lvl="0" indent="0" algn="l" rtl="0">
              <a:spcBef>
                <a:spcPts val="1200"/>
              </a:spcBef>
              <a:spcAft>
                <a:spcPts val="1200"/>
              </a:spcAft>
              <a:buNone/>
            </a:pPr>
            <a:endParaRP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Google Shape;110;p22"/>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Section 504 Subpart E – Treatment of students</a:t>
            </a:r>
            <a:endParaRPr/>
          </a:p>
        </p:txBody>
      </p:sp>
      <p:sp>
        <p:nvSpPr>
          <p:cNvPr id="111" name="Google Shape;111;p22"/>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fontScale="92500" lnSpcReduction="20000"/>
          </a:bodyPr>
          <a:lstStyle/>
          <a:p>
            <a:pPr marL="0" lvl="0" indent="0" algn="l" rtl="0">
              <a:spcBef>
                <a:spcPts val="0"/>
              </a:spcBef>
              <a:spcAft>
                <a:spcPts val="0"/>
              </a:spcAft>
              <a:buNone/>
            </a:pPr>
            <a:r>
              <a:rPr lang="en" dirty="0">
                <a:solidFill>
                  <a:schemeClr val="tx1"/>
                </a:solidFill>
              </a:rPr>
              <a:t>104.43 Treatment of students; general.</a:t>
            </a:r>
            <a:endParaRPr dirty="0">
              <a:solidFill>
                <a:schemeClr val="tx1"/>
              </a:solidFill>
            </a:endParaRPr>
          </a:p>
          <a:p>
            <a:pPr marL="0" lvl="0" indent="0" algn="l" rtl="0">
              <a:spcBef>
                <a:spcPts val="1200"/>
              </a:spcBef>
              <a:spcAft>
                <a:spcPts val="0"/>
              </a:spcAft>
              <a:buNone/>
            </a:pPr>
            <a:r>
              <a:rPr lang="en" dirty="0">
                <a:solidFill>
                  <a:schemeClr val="tx1"/>
                </a:solidFill>
              </a:rPr>
              <a:t>(a) No otherwise qualified individual with a  disability in the United States … shall,  solely by reason of her or his disability,  be excluded from participation in, be  denied the benefits of, or be subjected  to discrimination under any program or  activity receiving Federal financial assistance….</a:t>
            </a:r>
            <a:endParaRPr dirty="0">
              <a:solidFill>
                <a:schemeClr val="tx1"/>
              </a:solidFill>
            </a:endParaRPr>
          </a:p>
          <a:p>
            <a:pPr marL="0" lvl="0" indent="0" algn="l" rtl="0">
              <a:spcBef>
                <a:spcPts val="1200"/>
              </a:spcBef>
              <a:spcAft>
                <a:spcPts val="0"/>
              </a:spcAft>
              <a:buNone/>
            </a:pPr>
            <a:r>
              <a:rPr lang="en" dirty="0">
                <a:solidFill>
                  <a:schemeClr val="tx1"/>
                </a:solidFill>
              </a:rPr>
              <a:t>For students, this means No qualified student with a disability shall, on the basis of that disability, be excluded from participation in, be denied the benefits of, or otherwise be subjected to discrimination under any academic, research, occupational training, housing, health insurance, counseling, financial aid, physical education, athletics, recreation, transportation, other extracurricular, or other postsecondary education aid, benefits, or services. </a:t>
            </a:r>
            <a:endParaRPr dirty="0">
              <a:solidFill>
                <a:schemeClr val="tx1"/>
              </a:solidFill>
            </a:endParaRPr>
          </a:p>
          <a:p>
            <a:pPr marL="0" lvl="0" indent="0" algn="l" rtl="0">
              <a:spcBef>
                <a:spcPts val="1200"/>
              </a:spcBef>
              <a:spcAft>
                <a:spcPts val="1200"/>
              </a:spcAft>
              <a:buNone/>
            </a:pPr>
            <a:endParaRPr dirty="0"/>
          </a:p>
        </p:txBody>
      </p: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436</TotalTime>
  <Words>2560</Words>
  <Application>Microsoft Office PowerPoint</Application>
  <PresentationFormat>On-screen Show (16:9)</PresentationFormat>
  <Paragraphs>254</Paragraphs>
  <Slides>30</Slides>
  <Notes>30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30</vt:i4>
      </vt:variant>
    </vt:vector>
  </HeadingPairs>
  <TitlesOfParts>
    <vt:vector size="33" baseType="lpstr">
      <vt:lpstr>Arial</vt:lpstr>
      <vt:lpstr>Roboto</vt:lpstr>
      <vt:lpstr>Simple Light</vt:lpstr>
      <vt:lpstr>NYSDSC New Professionals Training</vt:lpstr>
      <vt:lpstr>What we do</vt:lpstr>
      <vt:lpstr>Let’s get started… </vt:lpstr>
      <vt:lpstr>The LAW is the same for all of us… </vt:lpstr>
      <vt:lpstr>Legal Rights of Students with Disabilities </vt:lpstr>
      <vt:lpstr>Differentiation in Responsibilities </vt:lpstr>
      <vt:lpstr>College </vt:lpstr>
      <vt:lpstr>ADA</vt:lpstr>
      <vt:lpstr>Section 504 Subpart E – Treatment of students</vt:lpstr>
      <vt:lpstr>Section 504 Subpart E (b), (c), (d)</vt:lpstr>
      <vt:lpstr>Section 504 Subpart E (Academic Adjustments)</vt:lpstr>
      <vt:lpstr>Section 504 Subpart E (Academic Adjustments continued)</vt:lpstr>
      <vt:lpstr>Section 504 Subpart E (Other Rules)</vt:lpstr>
      <vt:lpstr>Section 508 Amendment to the Rehabilitation Act of 1973</vt:lpstr>
      <vt:lpstr>Theoretical framework </vt:lpstr>
      <vt:lpstr>The Social Justice Model of Disability</vt:lpstr>
      <vt:lpstr>The CONTEXT depends on our institutional environments – campus culture</vt:lpstr>
      <vt:lpstr>The CONTEXT depends on our institutional environments.</vt:lpstr>
      <vt:lpstr>Committee representation</vt:lpstr>
      <vt:lpstr>What about documentation </vt:lpstr>
      <vt:lpstr>AHEAD: Sources and Forms of Documentation</vt:lpstr>
      <vt:lpstr>AHEAD: Documentation Process </vt:lpstr>
      <vt:lpstr>The interactive process </vt:lpstr>
      <vt:lpstr>What is not required </vt:lpstr>
      <vt:lpstr>What else is not required </vt:lpstr>
      <vt:lpstr>Communicating with faculty </vt:lpstr>
      <vt:lpstr>What about housing accommodations</vt:lpstr>
      <vt:lpstr>Bookmarks you should have </vt:lpstr>
      <vt:lpstr>Questions and discussion </vt:lpstr>
      <vt:lpstr>Contact Information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NYSDSC New Professionals Training</dc:title>
  <dc:creator>vizvaryj</dc:creator>
  <cp:lastModifiedBy>Catherine Carlson</cp:lastModifiedBy>
  <cp:revision>13</cp:revision>
  <dcterms:modified xsi:type="dcterms:W3CDTF">2022-06-23T21:05:29Z</dcterms:modified>
</cp:coreProperties>
</file>