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0458B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6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0458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0458B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6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0458B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6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0458B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0458B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99974"/>
            <a:ext cx="9144000" cy="9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4773"/>
            <a:ext cx="9144000" cy="9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909574"/>
            <a:ext cx="9144000" cy="9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214374"/>
            <a:ext cx="9144000" cy="96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1519174"/>
            <a:ext cx="9144000" cy="9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1823973"/>
            <a:ext cx="9144000" cy="9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2128773"/>
            <a:ext cx="9144000" cy="9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2433573"/>
            <a:ext cx="9144000" cy="96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2738373"/>
            <a:ext cx="9144000" cy="9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3043173"/>
            <a:ext cx="9144000" cy="9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3347973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0" y="3652773"/>
            <a:ext cx="9144000" cy="95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3957573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4262373"/>
            <a:ext cx="9144000" cy="9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0" y="4567173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0" y="4871973"/>
            <a:ext cx="9144000" cy="95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0" y="5176773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0" y="5481573"/>
            <a:ext cx="9144000" cy="9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0" y="5786437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0" y="6091237"/>
            <a:ext cx="9144000" cy="95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0" y="6396037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839200" y="0"/>
            <a:ext cx="0" cy="2362200"/>
          </a:xfrm>
          <a:custGeom>
            <a:avLst/>
            <a:gdLst/>
            <a:ahLst/>
            <a:cxnLst/>
            <a:rect l="l" t="t" r="r" b="b"/>
            <a:pathLst>
              <a:path h="2362200">
                <a:moveTo>
                  <a:pt x="0" y="0"/>
                </a:moveTo>
                <a:lnTo>
                  <a:pt x="0" y="2362200"/>
                </a:lnTo>
              </a:path>
            </a:pathLst>
          </a:custGeom>
          <a:ln w="9525">
            <a:solidFill>
              <a:srgbClr val="6E8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14337" y="1514602"/>
            <a:ext cx="1784985" cy="0"/>
          </a:xfrm>
          <a:custGeom>
            <a:avLst/>
            <a:gdLst/>
            <a:ahLst/>
            <a:cxnLst/>
            <a:rect l="l" t="t" r="r" b="b"/>
            <a:pathLst>
              <a:path w="1784985">
                <a:moveTo>
                  <a:pt x="178441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6E8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608291" y="1419225"/>
            <a:ext cx="0" cy="2320925"/>
          </a:xfrm>
          <a:custGeom>
            <a:avLst/>
            <a:gdLst/>
            <a:ahLst/>
            <a:cxnLst/>
            <a:rect l="l" t="t" r="r" b="b"/>
            <a:pathLst>
              <a:path h="2320925">
                <a:moveTo>
                  <a:pt x="0" y="0"/>
                </a:moveTo>
                <a:lnTo>
                  <a:pt x="0" y="2320925"/>
                </a:lnTo>
              </a:path>
            </a:pathLst>
          </a:custGeom>
          <a:ln w="9525">
            <a:solidFill>
              <a:srgbClr val="6E8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508165" y="1411287"/>
            <a:ext cx="201866" cy="2034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4638" y="289001"/>
            <a:ext cx="6801484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66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6204" y="1894458"/>
            <a:ext cx="7911591" cy="3994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0458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46033" y="6433732"/>
            <a:ext cx="246379" cy="24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0458B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OCR.NewYork@ed.gov" TargetMode="External"/><Relationship Id="rId2" Type="http://schemas.openxmlformats.org/officeDocument/2006/relationships/hyperlink" Target="http://www.ed.gov/oc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226921" y="1786254"/>
            <a:ext cx="71856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40458B"/>
                </a:solidFill>
                <a:latin typeface="Tahoma"/>
                <a:cs typeface="Tahoma"/>
              </a:rPr>
              <a:t>Students with </a:t>
            </a:r>
            <a:r>
              <a:rPr sz="4000" b="1" spc="-5" dirty="0">
                <a:solidFill>
                  <a:srgbClr val="40458B"/>
                </a:solidFill>
                <a:latin typeface="Tahoma"/>
                <a:cs typeface="Tahoma"/>
              </a:rPr>
              <a:t>Disabilities</a:t>
            </a:r>
            <a:r>
              <a:rPr sz="4000" b="1" spc="8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4000" b="1" spc="-5" dirty="0">
                <a:solidFill>
                  <a:srgbClr val="40458B"/>
                </a:solidFill>
                <a:latin typeface="Tahoma"/>
                <a:cs typeface="Tahoma"/>
              </a:rPr>
              <a:t>in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8865" y="2395804"/>
            <a:ext cx="6925945" cy="191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40458B"/>
                </a:solidFill>
                <a:latin typeface="Tahoma"/>
                <a:cs typeface="Tahoma"/>
              </a:rPr>
              <a:t>Post Secondary</a:t>
            </a:r>
            <a:r>
              <a:rPr sz="4000" b="1" spc="-2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4000" b="1" spc="-10" dirty="0">
                <a:solidFill>
                  <a:srgbClr val="40458B"/>
                </a:solidFill>
                <a:latin typeface="Tahoma"/>
                <a:cs typeface="Tahoma"/>
              </a:rPr>
              <a:t>Education</a:t>
            </a:r>
            <a:endParaRPr sz="4000" dirty="0">
              <a:latin typeface="Tahoma"/>
              <a:cs typeface="Tahoma"/>
            </a:endParaRPr>
          </a:p>
          <a:p>
            <a:pPr marL="1841500">
              <a:lnSpc>
                <a:spcPct val="100000"/>
              </a:lnSpc>
              <a:spcBef>
                <a:spcPts val="3360"/>
              </a:spcBef>
            </a:pPr>
            <a:r>
              <a:rPr sz="2800" b="1" spc="-10" dirty="0">
                <a:solidFill>
                  <a:srgbClr val="40458B"/>
                </a:solidFill>
                <a:latin typeface="Tahoma"/>
                <a:cs typeface="Tahoma"/>
              </a:rPr>
              <a:t>Office for Civil</a:t>
            </a:r>
            <a:r>
              <a:rPr sz="2800" b="1" spc="7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40458B"/>
                </a:solidFill>
                <a:latin typeface="Tahoma"/>
                <a:cs typeface="Tahoma"/>
              </a:rPr>
              <a:t>Rights</a:t>
            </a:r>
            <a:endParaRPr sz="2800" dirty="0">
              <a:latin typeface="Tahoma"/>
              <a:cs typeface="Tahoma"/>
            </a:endParaRPr>
          </a:p>
          <a:p>
            <a:pPr marL="18415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40458B"/>
                </a:solidFill>
                <a:latin typeface="Tahoma"/>
                <a:cs typeface="Tahoma"/>
              </a:rPr>
              <a:t>US </a:t>
            </a:r>
            <a:r>
              <a:rPr sz="2800" b="1" spc="-10" dirty="0">
                <a:solidFill>
                  <a:srgbClr val="40458B"/>
                </a:solidFill>
                <a:latin typeface="Tahoma"/>
                <a:cs typeface="Tahoma"/>
              </a:rPr>
              <a:t>Department </a:t>
            </a:r>
            <a:r>
              <a:rPr sz="2800" b="1" spc="-5" dirty="0">
                <a:solidFill>
                  <a:srgbClr val="40458B"/>
                </a:solidFill>
                <a:latin typeface="Tahoma"/>
                <a:cs typeface="Tahoma"/>
              </a:rPr>
              <a:t>of Education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35" name="object 35" descr="Department of Education Seal"/>
          <p:cNvSpPr/>
          <p:nvPr/>
        </p:nvSpPr>
        <p:spPr>
          <a:xfrm>
            <a:off x="685800" y="3428936"/>
            <a:ext cx="1039812" cy="1039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Person with a disability" hidden="1"/>
          <p:cNvSpPr/>
          <p:nvPr/>
        </p:nvSpPr>
        <p:spPr>
          <a:xfrm>
            <a:off x="356615" y="554736"/>
            <a:ext cx="6393180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Person With A Disability"/>
          <p:cNvSpPr txBox="1">
            <a:spLocks noGrp="1"/>
          </p:cNvSpPr>
          <p:nvPr>
            <p:ph type="title"/>
          </p:nvPr>
        </p:nvSpPr>
        <p:spPr>
          <a:xfrm>
            <a:off x="688340" y="716026"/>
            <a:ext cx="56940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40458B"/>
                </a:solidFill>
              </a:rPr>
              <a:t>Person with </a:t>
            </a:r>
            <a:r>
              <a:rPr sz="4400" dirty="0">
                <a:solidFill>
                  <a:srgbClr val="40458B"/>
                </a:solidFill>
              </a:rPr>
              <a:t>a</a:t>
            </a:r>
            <a:r>
              <a:rPr sz="4400" spc="-40" dirty="0">
                <a:solidFill>
                  <a:srgbClr val="40458B"/>
                </a:solidFill>
              </a:rPr>
              <a:t> </a:t>
            </a:r>
            <a:r>
              <a:rPr sz="4400" dirty="0">
                <a:solidFill>
                  <a:srgbClr val="40458B"/>
                </a:solidFill>
              </a:rPr>
              <a:t>disability</a:t>
            </a:r>
            <a:endParaRPr sz="440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1996439"/>
            <a:ext cx="304800" cy="31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3947159"/>
            <a:ext cx="304800" cy="312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5020055"/>
            <a:ext cx="304800" cy="312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7244" y="1886838"/>
            <a:ext cx="6937375" cy="397764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4965" marR="5080">
              <a:lnSpc>
                <a:spcPts val="3460"/>
              </a:lnSpc>
              <a:spcBef>
                <a:spcPts val="535"/>
              </a:spcBef>
            </a:pP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Has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 physical or mental impairment 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that substantially limits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major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life 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activity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3350" i="1" spc="-70" dirty="0">
                <a:solidFill>
                  <a:srgbClr val="40458B"/>
                </a:solidFill>
                <a:latin typeface="Tahoma"/>
                <a:cs typeface="Tahoma"/>
              </a:rPr>
              <a:t>or</a:t>
            </a:r>
            <a:endParaRPr sz="3350">
              <a:latin typeface="Tahoma"/>
              <a:cs typeface="Tahoma"/>
            </a:endParaRPr>
          </a:p>
          <a:p>
            <a:pPr marL="354965">
              <a:lnSpc>
                <a:spcPct val="100000"/>
              </a:lnSpc>
              <a:spcBef>
                <a:spcPts val="355"/>
              </a:spcBef>
            </a:pP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Has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record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of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such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an</a:t>
            </a:r>
            <a:r>
              <a:rPr sz="3200" spc="-6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impairment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3350" i="1" spc="-70" dirty="0">
                <a:solidFill>
                  <a:srgbClr val="40458B"/>
                </a:solidFill>
                <a:latin typeface="Tahoma"/>
                <a:cs typeface="Tahoma"/>
              </a:rPr>
              <a:t>or</a:t>
            </a:r>
            <a:endParaRPr sz="3350">
              <a:latin typeface="Tahoma"/>
              <a:cs typeface="Tahoma"/>
            </a:endParaRPr>
          </a:p>
          <a:p>
            <a:pPr marL="354965" marR="1149985">
              <a:lnSpc>
                <a:spcPts val="3460"/>
              </a:lnSpc>
              <a:spcBef>
                <a:spcPts val="790"/>
              </a:spcBef>
            </a:pP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Is regarded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as having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such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an 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impairment.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Americans with Disabilities Act"/>
          <p:cNvSpPr txBox="1">
            <a:spLocks noGrp="1"/>
          </p:cNvSpPr>
          <p:nvPr>
            <p:ph type="title"/>
          </p:nvPr>
        </p:nvSpPr>
        <p:spPr>
          <a:xfrm>
            <a:off x="688340" y="0"/>
            <a:ext cx="7132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40458B"/>
                </a:solidFill>
                <a:latin typeface="Tahoma"/>
                <a:cs typeface="Tahoma"/>
              </a:rPr>
              <a:t>Americans with </a:t>
            </a:r>
            <a:r>
              <a:rPr b="1" spc="-5" dirty="0">
                <a:solidFill>
                  <a:srgbClr val="40458B"/>
                </a:solidFill>
                <a:latin typeface="Tahoma"/>
                <a:cs typeface="Tahoma"/>
              </a:rPr>
              <a:t>Disabilities</a:t>
            </a:r>
            <a:r>
              <a:rPr b="1" spc="-10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rgbClr val="40458B"/>
                </a:solidFill>
                <a:latin typeface="Tahoma"/>
                <a:cs typeface="Tahoma"/>
              </a:rPr>
              <a:t>Act</a:t>
            </a:r>
          </a:p>
        </p:txBody>
      </p:sp>
      <p:sp>
        <p:nvSpPr>
          <p:cNvPr id="4" name="object 4" descr="Amendments Act (ADAAA)"/>
          <p:cNvSpPr txBox="1"/>
          <p:nvPr/>
        </p:nvSpPr>
        <p:spPr>
          <a:xfrm>
            <a:off x="688340" y="532841"/>
            <a:ext cx="60801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40458B"/>
                </a:solidFill>
                <a:latin typeface="Tahoma"/>
                <a:cs typeface="Tahoma"/>
              </a:rPr>
              <a:t>Amendments Act</a:t>
            </a:r>
            <a:r>
              <a:rPr sz="3600" b="1" spc="-8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600" b="1" spc="-5" dirty="0">
                <a:solidFill>
                  <a:srgbClr val="40458B"/>
                </a:solidFill>
                <a:latin typeface="Tahoma"/>
                <a:cs typeface="Tahoma"/>
              </a:rPr>
              <a:t>(ADAAA)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1040" y="1056894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232" y="0"/>
                </a:lnTo>
              </a:path>
            </a:pathLst>
          </a:custGeom>
          <a:ln w="44195">
            <a:solidFill>
              <a:srgbClr val="4045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Effective January 1, 2009"/>
          <p:cNvSpPr txBox="1"/>
          <p:nvPr/>
        </p:nvSpPr>
        <p:spPr>
          <a:xfrm>
            <a:off x="688340" y="1083309"/>
            <a:ext cx="29965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40458B"/>
                </a:solidFill>
                <a:latin typeface="Tahoma"/>
                <a:cs typeface="Tahoma"/>
              </a:rPr>
              <a:t>(effective </a:t>
            </a:r>
            <a:r>
              <a:rPr sz="2000" b="1" dirty="0">
                <a:solidFill>
                  <a:srgbClr val="40458B"/>
                </a:solidFill>
                <a:latin typeface="Tahoma"/>
                <a:cs typeface="Tahoma"/>
              </a:rPr>
              <a:t>Jan. 1,</a:t>
            </a:r>
            <a:r>
              <a:rPr sz="2000" b="1" spc="-9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40458B"/>
                </a:solidFill>
                <a:latin typeface="Tahoma"/>
                <a:cs typeface="Tahoma"/>
              </a:rPr>
              <a:t>2009)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7240" y="2414016"/>
            <a:ext cx="26670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7240" y="3925823"/>
            <a:ext cx="266700" cy="274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7240" y="5010911"/>
            <a:ext cx="266700" cy="274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5736" rIns="0" bIns="0" rtlCol="0">
            <a:spAutoFit/>
          </a:bodyPr>
          <a:lstStyle/>
          <a:p>
            <a:pPr marL="50419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The ADAAA amends </a:t>
            </a:r>
            <a:r>
              <a:rPr sz="2800" spc="-10" dirty="0"/>
              <a:t>the </a:t>
            </a:r>
            <a:r>
              <a:rPr sz="2800" spc="-5" dirty="0"/>
              <a:t>ADA and includes a  conforming amendment to Section 504 of </a:t>
            </a:r>
            <a:r>
              <a:rPr sz="2800" spc="-10" dirty="0"/>
              <a:t>the  </a:t>
            </a:r>
            <a:r>
              <a:rPr sz="2800" spc="-5" dirty="0"/>
              <a:t>Rehabilitation</a:t>
            </a:r>
            <a:r>
              <a:rPr sz="2800" spc="25" dirty="0"/>
              <a:t> </a:t>
            </a:r>
            <a:r>
              <a:rPr sz="2800" spc="-5" dirty="0"/>
              <a:t>Act.</a:t>
            </a:r>
            <a:endParaRPr sz="2800"/>
          </a:p>
          <a:p>
            <a:pPr marL="504190" marR="182245">
              <a:lnSpc>
                <a:spcPct val="100000"/>
              </a:lnSpc>
              <a:spcBef>
                <a:spcPts val="1825"/>
              </a:spcBef>
            </a:pPr>
            <a:r>
              <a:rPr sz="2800" spc="-15" dirty="0"/>
              <a:t>Retains </a:t>
            </a:r>
            <a:r>
              <a:rPr sz="2800" spc="-10" dirty="0"/>
              <a:t>elements </a:t>
            </a:r>
            <a:r>
              <a:rPr sz="2800" spc="-5" dirty="0"/>
              <a:t>of </a:t>
            </a:r>
            <a:r>
              <a:rPr sz="2800" spc="-10" dirty="0"/>
              <a:t>the </a:t>
            </a:r>
            <a:r>
              <a:rPr sz="2800" spc="-5" dirty="0"/>
              <a:t>term </a:t>
            </a:r>
            <a:r>
              <a:rPr sz="2800" spc="-45" dirty="0"/>
              <a:t>“disability,” </a:t>
            </a:r>
            <a:r>
              <a:rPr sz="2800" spc="-5" dirty="0"/>
              <a:t>but  </a:t>
            </a:r>
            <a:r>
              <a:rPr sz="2800" spc="-10" dirty="0"/>
              <a:t>requires “disability” </a:t>
            </a:r>
            <a:r>
              <a:rPr sz="2800" spc="-5" dirty="0"/>
              <a:t>to be construed</a:t>
            </a:r>
            <a:r>
              <a:rPr sz="2800" spc="90" dirty="0"/>
              <a:t> </a:t>
            </a:r>
            <a:r>
              <a:rPr sz="2800" spc="-35" dirty="0"/>
              <a:t>broadly.</a:t>
            </a:r>
            <a:endParaRPr sz="2800"/>
          </a:p>
          <a:p>
            <a:pPr marL="504190" marR="421640">
              <a:lnSpc>
                <a:spcPct val="100000"/>
              </a:lnSpc>
              <a:spcBef>
                <a:spcPts val="1830"/>
              </a:spcBef>
            </a:pPr>
            <a:r>
              <a:rPr sz="2800" spc="-10" dirty="0"/>
              <a:t>Expands the </a:t>
            </a:r>
            <a:r>
              <a:rPr sz="2800" spc="-5" dirty="0"/>
              <a:t>non-exclusive list of major </a:t>
            </a:r>
            <a:r>
              <a:rPr sz="2800" spc="-10" dirty="0"/>
              <a:t>life  </a:t>
            </a:r>
            <a:r>
              <a:rPr sz="2800" spc="-5" dirty="0"/>
              <a:t>activities.</a:t>
            </a: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Academic Adjustments" hidden="1"/>
          <p:cNvSpPr/>
          <p:nvPr/>
        </p:nvSpPr>
        <p:spPr>
          <a:xfrm>
            <a:off x="356615" y="554736"/>
            <a:ext cx="6310884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Academic Adjustments"/>
          <p:cNvSpPr txBox="1">
            <a:spLocks noGrp="1"/>
          </p:cNvSpPr>
          <p:nvPr>
            <p:ph type="title"/>
          </p:nvPr>
        </p:nvSpPr>
        <p:spPr>
          <a:xfrm>
            <a:off x="688340" y="716026"/>
            <a:ext cx="56153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40458B"/>
                </a:solidFill>
              </a:rPr>
              <a:t>Academic</a:t>
            </a:r>
            <a:r>
              <a:rPr sz="4400" spc="-55" dirty="0">
                <a:solidFill>
                  <a:srgbClr val="40458B"/>
                </a:solidFill>
              </a:rPr>
              <a:t> </a:t>
            </a:r>
            <a:r>
              <a:rPr sz="4400" dirty="0">
                <a:solidFill>
                  <a:srgbClr val="40458B"/>
                </a:solidFill>
              </a:rPr>
              <a:t>Adjustments</a:t>
            </a:r>
            <a:endParaRPr sz="440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5588" y="1990344"/>
            <a:ext cx="266700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5588" y="3995928"/>
            <a:ext cx="266700" cy="274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049655" marR="95250">
              <a:lnSpc>
                <a:spcPct val="90000"/>
              </a:lnSpc>
              <a:spcBef>
                <a:spcPts val="430"/>
              </a:spcBef>
            </a:pPr>
            <a:r>
              <a:rPr sz="2800" spc="-5" dirty="0"/>
              <a:t>College must make modifications </a:t>
            </a:r>
            <a:r>
              <a:rPr sz="2800" spc="-10" dirty="0"/>
              <a:t>to  </a:t>
            </a:r>
            <a:r>
              <a:rPr sz="2800" spc="-5" dirty="0"/>
              <a:t>academic requirements necessary </a:t>
            </a:r>
            <a:r>
              <a:rPr sz="2800" spc="-10" dirty="0"/>
              <a:t>to  ensure </a:t>
            </a:r>
            <a:r>
              <a:rPr sz="2800" spc="-5" dirty="0"/>
              <a:t>requirements do not discriminate  on the basis of disability against a </a:t>
            </a:r>
            <a:r>
              <a:rPr sz="2800" spc="-10" dirty="0"/>
              <a:t>qualified  </a:t>
            </a:r>
            <a:r>
              <a:rPr sz="2800" spc="-5" dirty="0"/>
              <a:t>person </a:t>
            </a:r>
            <a:r>
              <a:rPr sz="2800" spc="-10" dirty="0"/>
              <a:t>with </a:t>
            </a:r>
            <a:r>
              <a:rPr sz="2800" spc="-5" dirty="0"/>
              <a:t>a</a:t>
            </a:r>
            <a:r>
              <a:rPr sz="2800" spc="25" dirty="0"/>
              <a:t> </a:t>
            </a:r>
            <a:r>
              <a:rPr sz="2800" spc="-5" dirty="0"/>
              <a:t>disability.</a:t>
            </a:r>
            <a:endParaRPr sz="2800"/>
          </a:p>
          <a:p>
            <a:pPr marL="1049655">
              <a:lnSpc>
                <a:spcPct val="100000"/>
              </a:lnSpc>
              <a:spcBef>
                <a:spcPts val="335"/>
              </a:spcBef>
            </a:pPr>
            <a:r>
              <a:rPr sz="2800" spc="-10" dirty="0"/>
              <a:t>Examples </a:t>
            </a:r>
            <a:r>
              <a:rPr sz="2800" spc="-5" dirty="0"/>
              <a:t>of possible modifications</a:t>
            </a:r>
            <a:r>
              <a:rPr sz="2800" spc="60" dirty="0"/>
              <a:t> </a:t>
            </a:r>
            <a:r>
              <a:rPr sz="2800" spc="-5" dirty="0"/>
              <a:t>are:</a:t>
            </a:r>
            <a:endParaRPr sz="2800"/>
          </a:p>
          <a:p>
            <a:pPr marL="1450340" indent="-286385">
              <a:lnSpc>
                <a:spcPct val="100000"/>
              </a:lnSpc>
              <a:spcBef>
                <a:spcPts val="295"/>
              </a:spcBef>
              <a:buSzPct val="60416"/>
              <a:buFont typeface="Wingdings"/>
              <a:buChar char=""/>
              <a:tabLst>
                <a:tab pos="1450340" algn="l"/>
                <a:tab pos="1450975" algn="l"/>
              </a:tabLst>
            </a:pPr>
            <a:r>
              <a:rPr sz="2400" spc="-5" dirty="0"/>
              <a:t>change </a:t>
            </a:r>
            <a:r>
              <a:rPr sz="2400" dirty="0"/>
              <a:t>in length of </a:t>
            </a:r>
            <a:r>
              <a:rPr sz="2400" spc="-5" dirty="0"/>
              <a:t>time to complete </a:t>
            </a:r>
            <a:r>
              <a:rPr sz="2400" dirty="0"/>
              <a:t>a</a:t>
            </a:r>
            <a:r>
              <a:rPr sz="2400" spc="-55" dirty="0"/>
              <a:t> </a:t>
            </a:r>
            <a:r>
              <a:rPr sz="2400" spc="-5" dirty="0"/>
              <a:t>program</a:t>
            </a:r>
            <a:endParaRPr sz="2400"/>
          </a:p>
          <a:p>
            <a:pPr marL="1450340" indent="-286385">
              <a:lnSpc>
                <a:spcPct val="100000"/>
              </a:lnSpc>
              <a:spcBef>
                <a:spcPts val="290"/>
              </a:spcBef>
              <a:buSzPct val="60416"/>
              <a:buFont typeface="Wingdings"/>
              <a:buChar char=""/>
              <a:tabLst>
                <a:tab pos="1450340" algn="l"/>
                <a:tab pos="1450975" algn="l"/>
              </a:tabLst>
            </a:pPr>
            <a:r>
              <a:rPr sz="2400" spc="-5" dirty="0"/>
              <a:t>substitution </a:t>
            </a:r>
            <a:r>
              <a:rPr sz="2400" dirty="0"/>
              <a:t>of</a:t>
            </a:r>
            <a:r>
              <a:rPr sz="2400" spc="-35" dirty="0"/>
              <a:t> </a:t>
            </a:r>
            <a:r>
              <a:rPr sz="2400" spc="-5" dirty="0"/>
              <a:t>courses</a:t>
            </a:r>
            <a:endParaRPr sz="2400"/>
          </a:p>
          <a:p>
            <a:pPr marL="1450340" marR="705485" indent="-286385">
              <a:lnSpc>
                <a:spcPts val="2590"/>
              </a:lnSpc>
              <a:spcBef>
                <a:spcPts val="615"/>
              </a:spcBef>
              <a:buSzPct val="60416"/>
              <a:buFont typeface="Wingdings"/>
              <a:buChar char=""/>
              <a:tabLst>
                <a:tab pos="1450340" algn="l"/>
                <a:tab pos="1450975" algn="l"/>
              </a:tabLst>
            </a:pPr>
            <a:r>
              <a:rPr sz="2400" spc="-5" dirty="0"/>
              <a:t>adaptation </a:t>
            </a:r>
            <a:r>
              <a:rPr sz="2400" dirty="0"/>
              <a:t>of manner in </a:t>
            </a:r>
            <a:r>
              <a:rPr sz="2400" spc="-5" dirty="0"/>
              <a:t>which courses </a:t>
            </a:r>
            <a:r>
              <a:rPr sz="2400" dirty="0"/>
              <a:t>are  </a:t>
            </a:r>
            <a:r>
              <a:rPr sz="2400" spc="-5" dirty="0"/>
              <a:t>conducted</a:t>
            </a:r>
            <a:endParaRPr sz="2400"/>
          </a:p>
        </p:txBody>
      </p:sp>
      <p:sp>
        <p:nvSpPr>
          <p:cNvPr id="8" name="object 8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What is Not Required" hidden="1"/>
          <p:cNvSpPr/>
          <p:nvPr/>
        </p:nvSpPr>
        <p:spPr>
          <a:xfrm>
            <a:off x="356615" y="554736"/>
            <a:ext cx="6063996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What Is Not Required"/>
          <p:cNvSpPr txBox="1">
            <a:spLocks noGrp="1"/>
          </p:cNvSpPr>
          <p:nvPr>
            <p:ph type="title"/>
          </p:nvPr>
        </p:nvSpPr>
        <p:spPr>
          <a:xfrm>
            <a:off x="688340" y="716026"/>
            <a:ext cx="53625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40458B"/>
                </a:solidFill>
              </a:rPr>
              <a:t>What </a:t>
            </a:r>
            <a:r>
              <a:rPr sz="4400" spc="-5" dirty="0">
                <a:solidFill>
                  <a:srgbClr val="40458B"/>
                </a:solidFill>
              </a:rPr>
              <a:t>Is Not</a:t>
            </a:r>
            <a:r>
              <a:rPr sz="4400" spc="-85" dirty="0">
                <a:solidFill>
                  <a:srgbClr val="40458B"/>
                </a:solidFill>
              </a:rPr>
              <a:t> </a:t>
            </a:r>
            <a:r>
              <a:rPr sz="4400" dirty="0">
                <a:solidFill>
                  <a:srgbClr val="40458B"/>
                </a:solidFill>
              </a:rPr>
              <a:t>Required</a:t>
            </a:r>
            <a:endParaRPr sz="440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2033016"/>
            <a:ext cx="266700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3849623"/>
            <a:ext cx="266700" cy="274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4788408"/>
            <a:ext cx="266700" cy="274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60094" y="1937130"/>
            <a:ext cx="6964680" cy="3634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145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College is not required to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change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academic  requirements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that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are essential</a:t>
            </a:r>
            <a:r>
              <a:rPr sz="2800" spc="5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to</a:t>
            </a:r>
            <a:endParaRPr sz="2800">
              <a:latin typeface="Tahoma"/>
              <a:cs typeface="Tahoma"/>
            </a:endParaRPr>
          </a:p>
          <a:p>
            <a:pPr marL="413384" indent="-286385">
              <a:lnSpc>
                <a:spcPct val="100000"/>
              </a:lnSpc>
              <a:spcBef>
                <a:spcPts val="580"/>
              </a:spcBef>
              <a:buSzPct val="60416"/>
              <a:buFont typeface="Wingdings"/>
              <a:buChar char=""/>
              <a:tabLst>
                <a:tab pos="413384" algn="l"/>
                <a:tab pos="414020" algn="l"/>
              </a:tabLst>
            </a:pPr>
            <a:r>
              <a:rPr sz="2400" dirty="0">
                <a:solidFill>
                  <a:srgbClr val="40458B"/>
                </a:solidFill>
                <a:latin typeface="Tahoma"/>
                <a:cs typeface="Tahoma"/>
              </a:rPr>
              <a:t>The </a:t>
            </a:r>
            <a:r>
              <a:rPr sz="2400" spc="-5" dirty="0">
                <a:solidFill>
                  <a:srgbClr val="40458B"/>
                </a:solidFill>
                <a:latin typeface="Tahoma"/>
                <a:cs typeface="Tahoma"/>
              </a:rPr>
              <a:t>instruction </a:t>
            </a:r>
            <a:r>
              <a:rPr sz="2400" dirty="0">
                <a:solidFill>
                  <a:srgbClr val="40458B"/>
                </a:solidFill>
                <a:latin typeface="Tahoma"/>
                <a:cs typeface="Tahoma"/>
              </a:rPr>
              <a:t>being </a:t>
            </a:r>
            <a:r>
              <a:rPr sz="2400" spc="-5" dirty="0">
                <a:solidFill>
                  <a:srgbClr val="40458B"/>
                </a:solidFill>
                <a:latin typeface="Tahoma"/>
                <a:cs typeface="Tahoma"/>
              </a:rPr>
              <a:t>pursued </a:t>
            </a:r>
            <a:r>
              <a:rPr sz="2400" dirty="0">
                <a:solidFill>
                  <a:srgbClr val="40458B"/>
                </a:solidFill>
                <a:latin typeface="Tahoma"/>
                <a:cs typeface="Tahoma"/>
              </a:rPr>
              <a:t>by </a:t>
            </a:r>
            <a:r>
              <a:rPr sz="2400" spc="-5" dirty="0">
                <a:solidFill>
                  <a:srgbClr val="40458B"/>
                </a:solidFill>
                <a:latin typeface="Tahoma"/>
                <a:cs typeface="Tahoma"/>
              </a:rPr>
              <a:t>the student;</a:t>
            </a:r>
            <a:r>
              <a:rPr sz="2400" spc="-9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40458B"/>
                </a:solidFill>
                <a:latin typeface="Tahoma"/>
                <a:cs typeface="Tahoma"/>
              </a:rPr>
              <a:t>or</a:t>
            </a:r>
            <a:endParaRPr sz="2400">
              <a:latin typeface="Tahoma"/>
              <a:cs typeface="Tahoma"/>
            </a:endParaRPr>
          </a:p>
          <a:p>
            <a:pPr marL="413384" indent="-286385">
              <a:lnSpc>
                <a:spcPct val="100000"/>
              </a:lnSpc>
              <a:spcBef>
                <a:spcPts val="580"/>
              </a:spcBef>
              <a:buSzPct val="60416"/>
              <a:buFont typeface="Wingdings"/>
              <a:buChar char=""/>
              <a:tabLst>
                <a:tab pos="413384" algn="l"/>
                <a:tab pos="414020" algn="l"/>
              </a:tabLst>
            </a:pPr>
            <a:r>
              <a:rPr sz="2400" dirty="0">
                <a:solidFill>
                  <a:srgbClr val="40458B"/>
                </a:solidFill>
                <a:latin typeface="Tahoma"/>
                <a:cs typeface="Tahoma"/>
              </a:rPr>
              <a:t>Any directly </a:t>
            </a:r>
            <a:r>
              <a:rPr sz="2400" spc="-5" dirty="0">
                <a:solidFill>
                  <a:srgbClr val="40458B"/>
                </a:solidFill>
                <a:latin typeface="Tahoma"/>
                <a:cs typeface="Tahoma"/>
              </a:rPr>
              <a:t>related </a:t>
            </a:r>
            <a:r>
              <a:rPr sz="2400" dirty="0">
                <a:solidFill>
                  <a:srgbClr val="40458B"/>
                </a:solidFill>
                <a:latin typeface="Tahoma"/>
                <a:cs typeface="Tahoma"/>
              </a:rPr>
              <a:t>licensing</a:t>
            </a:r>
            <a:r>
              <a:rPr sz="2400" spc="-1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40458B"/>
                </a:solidFill>
                <a:latin typeface="Tahoma"/>
                <a:cs typeface="Tahoma"/>
              </a:rPr>
              <a:t>requirements.</a:t>
            </a:r>
            <a:endParaRPr sz="2400">
              <a:latin typeface="Tahoma"/>
              <a:cs typeface="Tahoma"/>
            </a:endParaRPr>
          </a:p>
          <a:p>
            <a:pPr marL="12700" marR="734060">
              <a:lnSpc>
                <a:spcPct val="100000"/>
              </a:lnSpc>
              <a:spcBef>
                <a:spcPts val="665"/>
              </a:spcBef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College is not required to alter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the 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fundamental nature of its</a:t>
            </a:r>
            <a:r>
              <a:rPr sz="2800" spc="4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program.</a:t>
            </a:r>
            <a:endParaRPr sz="2800">
              <a:latin typeface="Tahoma"/>
              <a:cs typeface="Tahoma"/>
            </a:endParaRPr>
          </a:p>
          <a:p>
            <a:pPr marL="12700" marR="73406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OCR gives appropriate deference to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the 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academic discretion of a</a:t>
            </a:r>
            <a:r>
              <a:rPr sz="2800" spc="3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college.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Auxiliary Aids" hidden="1"/>
          <p:cNvSpPr/>
          <p:nvPr/>
        </p:nvSpPr>
        <p:spPr>
          <a:xfrm>
            <a:off x="356615" y="554736"/>
            <a:ext cx="4002024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Auxiliary Aids"/>
          <p:cNvSpPr txBox="1">
            <a:spLocks noGrp="1"/>
          </p:cNvSpPr>
          <p:nvPr>
            <p:ph type="title"/>
          </p:nvPr>
        </p:nvSpPr>
        <p:spPr>
          <a:xfrm>
            <a:off x="688340" y="716026"/>
            <a:ext cx="330390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40458B"/>
                </a:solidFill>
              </a:rPr>
              <a:t>Auxiliary</a:t>
            </a:r>
            <a:r>
              <a:rPr sz="4400" spc="-110" dirty="0">
                <a:solidFill>
                  <a:srgbClr val="40458B"/>
                </a:solidFill>
              </a:rPr>
              <a:t> </a:t>
            </a:r>
            <a:r>
              <a:rPr sz="4400" dirty="0">
                <a:solidFill>
                  <a:srgbClr val="40458B"/>
                </a:solidFill>
              </a:rPr>
              <a:t>Aids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1260094" y="1935607"/>
            <a:ext cx="7195184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Colleges must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take such steps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as are  necessary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to ensure that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no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student  with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 disability is denied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the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benefits  of,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excluded from participation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in, or  otherwise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subjected to discrimination  because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of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the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absence of educational  auxiliary aids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for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students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with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impaired 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sensory,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manual, or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speaking</a:t>
            </a:r>
            <a:r>
              <a:rPr sz="3200" spc="-2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skills.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Examples of Possible Auxiliary Aids" hidden="1"/>
          <p:cNvSpPr/>
          <p:nvPr/>
        </p:nvSpPr>
        <p:spPr>
          <a:xfrm>
            <a:off x="356615" y="0"/>
            <a:ext cx="8282940" cy="1115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Examples of Possible Auxiliary Aids"/>
          <p:cNvSpPr txBox="1">
            <a:spLocks noGrp="1"/>
          </p:cNvSpPr>
          <p:nvPr>
            <p:ph type="title"/>
          </p:nvPr>
        </p:nvSpPr>
        <p:spPr>
          <a:xfrm>
            <a:off x="688340" y="45161"/>
            <a:ext cx="74174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40458B"/>
                </a:solidFill>
              </a:rPr>
              <a:t>Examples </a:t>
            </a:r>
            <a:r>
              <a:rPr sz="4400" dirty="0">
                <a:solidFill>
                  <a:srgbClr val="40458B"/>
                </a:solidFill>
              </a:rPr>
              <a:t>of </a:t>
            </a:r>
            <a:r>
              <a:rPr sz="4400" spc="-5" dirty="0">
                <a:solidFill>
                  <a:srgbClr val="40458B"/>
                </a:solidFill>
              </a:rPr>
              <a:t>Possible</a:t>
            </a:r>
            <a:r>
              <a:rPr sz="4400" spc="-65" dirty="0">
                <a:solidFill>
                  <a:srgbClr val="40458B"/>
                </a:solidFill>
              </a:rPr>
              <a:t> </a:t>
            </a:r>
            <a:r>
              <a:rPr sz="4400" dirty="0">
                <a:solidFill>
                  <a:srgbClr val="40458B"/>
                </a:solidFill>
              </a:rPr>
              <a:t>Auxiliary</a:t>
            </a:r>
            <a:endParaRPr sz="4400"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2045207"/>
            <a:ext cx="304800" cy="31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2630423"/>
            <a:ext cx="304800" cy="31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3215639"/>
            <a:ext cx="304800" cy="31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3800855"/>
            <a:ext cx="304800" cy="312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4386071"/>
            <a:ext cx="304800" cy="312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4971288"/>
            <a:ext cx="304800" cy="31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88340" y="716026"/>
            <a:ext cx="6905625" cy="4660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40458B"/>
                </a:solidFill>
                <a:latin typeface="Tahoma"/>
                <a:cs typeface="Tahoma"/>
              </a:rPr>
              <a:t>Aids</a:t>
            </a:r>
            <a:endParaRPr sz="4400" dirty="0">
              <a:latin typeface="Tahoma"/>
              <a:cs typeface="Tahoma"/>
            </a:endParaRPr>
          </a:p>
          <a:p>
            <a:pPr marL="584200" marR="4170679">
              <a:lnSpc>
                <a:spcPct val="120000"/>
              </a:lnSpc>
              <a:spcBef>
                <a:spcPts val="3550"/>
              </a:spcBef>
            </a:pP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Taped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texts  Notetakers  Interpret</a:t>
            </a:r>
            <a:r>
              <a:rPr sz="3200" spc="5" dirty="0">
                <a:solidFill>
                  <a:srgbClr val="40458B"/>
                </a:solidFill>
                <a:latin typeface="Tahoma"/>
                <a:cs typeface="Tahoma"/>
              </a:rPr>
              <a:t>e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rs 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Readers</a:t>
            </a:r>
            <a:endParaRPr sz="3200" dirty="0">
              <a:latin typeface="Tahoma"/>
              <a:cs typeface="Tahoma"/>
            </a:endParaRPr>
          </a:p>
          <a:p>
            <a:pPr marL="584200" marR="5080">
              <a:lnSpc>
                <a:spcPct val="120000"/>
              </a:lnSpc>
              <a:spcBef>
                <a:spcPts val="5"/>
              </a:spcBef>
            </a:pP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Adapted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classroom equipment  Braille versions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of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written</a:t>
            </a:r>
            <a:r>
              <a:rPr sz="3200" spc="-1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materials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3" name="object 13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What is Not Required" hidden="1"/>
          <p:cNvSpPr/>
          <p:nvPr/>
        </p:nvSpPr>
        <p:spPr>
          <a:xfrm>
            <a:off x="356615" y="554736"/>
            <a:ext cx="6063996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What Is Not Required?"/>
          <p:cNvSpPr txBox="1">
            <a:spLocks noGrp="1"/>
          </p:cNvSpPr>
          <p:nvPr>
            <p:ph type="title"/>
          </p:nvPr>
        </p:nvSpPr>
        <p:spPr>
          <a:xfrm>
            <a:off x="688340" y="716026"/>
            <a:ext cx="53625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40458B"/>
                </a:solidFill>
              </a:rPr>
              <a:t>What </a:t>
            </a:r>
            <a:r>
              <a:rPr sz="4400" spc="-5" dirty="0">
                <a:solidFill>
                  <a:srgbClr val="40458B"/>
                </a:solidFill>
              </a:rPr>
              <a:t>Is Not</a:t>
            </a:r>
            <a:r>
              <a:rPr sz="4400" spc="-85" dirty="0">
                <a:solidFill>
                  <a:srgbClr val="40458B"/>
                </a:solidFill>
              </a:rPr>
              <a:t> </a:t>
            </a:r>
            <a:r>
              <a:rPr sz="4400" dirty="0">
                <a:solidFill>
                  <a:srgbClr val="40458B"/>
                </a:solidFill>
              </a:rPr>
              <a:t>Required</a:t>
            </a:r>
            <a:endParaRPr sz="440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2045207"/>
            <a:ext cx="304800" cy="31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60094" y="1935607"/>
            <a:ext cx="7070090" cy="2941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3533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College is not required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to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provide  auxiliary aids or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services that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it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can 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demonstrate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would result</a:t>
            </a:r>
            <a:r>
              <a:rPr sz="3200" spc="-1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in</a:t>
            </a:r>
            <a:endParaRPr sz="3200">
              <a:latin typeface="Tahoma"/>
              <a:cs typeface="Tahoma"/>
            </a:endParaRPr>
          </a:p>
          <a:p>
            <a:pPr marL="413384" marR="214629" indent="-286385">
              <a:lnSpc>
                <a:spcPct val="100000"/>
              </a:lnSpc>
              <a:spcBef>
                <a:spcPts val="675"/>
              </a:spcBef>
              <a:buSzPct val="58928"/>
              <a:buFont typeface="Wingdings"/>
              <a:buChar char=""/>
              <a:tabLst>
                <a:tab pos="413384" algn="l"/>
                <a:tab pos="414020" algn="l"/>
              </a:tabLst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fundamental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alteration in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the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nature of  its program;</a:t>
            </a:r>
            <a:r>
              <a:rPr sz="2800" spc="2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or</a:t>
            </a:r>
            <a:endParaRPr sz="2800">
              <a:latin typeface="Tahoma"/>
              <a:cs typeface="Tahoma"/>
            </a:endParaRPr>
          </a:p>
          <a:p>
            <a:pPr marL="413384" indent="-286385">
              <a:lnSpc>
                <a:spcPct val="100000"/>
              </a:lnSpc>
              <a:spcBef>
                <a:spcPts val="675"/>
              </a:spcBef>
              <a:buSzPct val="58928"/>
              <a:buFont typeface="Wingdings"/>
              <a:buChar char=""/>
              <a:tabLst>
                <a:tab pos="413384" algn="l"/>
                <a:tab pos="414020" algn="l"/>
              </a:tabLst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Undue financial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or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administrative</a:t>
            </a:r>
            <a:r>
              <a:rPr sz="2800" spc="5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burdens.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What is Not Required Continued" hidden="1"/>
          <p:cNvSpPr/>
          <p:nvPr/>
        </p:nvSpPr>
        <p:spPr>
          <a:xfrm>
            <a:off x="356615" y="554736"/>
            <a:ext cx="6063996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What Is Not Required"/>
          <p:cNvSpPr txBox="1">
            <a:spLocks noGrp="1"/>
          </p:cNvSpPr>
          <p:nvPr>
            <p:ph type="title"/>
          </p:nvPr>
        </p:nvSpPr>
        <p:spPr>
          <a:xfrm>
            <a:off x="688340" y="716026"/>
            <a:ext cx="53625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40458B"/>
                </a:solidFill>
              </a:rPr>
              <a:t>What </a:t>
            </a:r>
            <a:r>
              <a:rPr sz="4400" spc="-5" dirty="0">
                <a:solidFill>
                  <a:srgbClr val="40458B"/>
                </a:solidFill>
              </a:rPr>
              <a:t>Is Not</a:t>
            </a:r>
            <a:r>
              <a:rPr sz="4400" spc="-85" dirty="0">
                <a:solidFill>
                  <a:srgbClr val="40458B"/>
                </a:solidFill>
              </a:rPr>
              <a:t> </a:t>
            </a:r>
            <a:r>
              <a:rPr sz="4400" dirty="0">
                <a:solidFill>
                  <a:srgbClr val="40458B"/>
                </a:solidFill>
              </a:rPr>
              <a:t>Required</a:t>
            </a:r>
            <a:endParaRPr sz="440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2045207"/>
            <a:ext cx="304800" cy="31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3118104"/>
            <a:ext cx="304800" cy="31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60094" y="1935607"/>
            <a:ext cx="7263765" cy="334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Colleges are not required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to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provide 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devices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or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services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of a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personal</a:t>
            </a:r>
            <a:r>
              <a:rPr sz="3200" spc="-3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nature.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Examples:</a:t>
            </a:r>
            <a:endParaRPr sz="3200">
              <a:latin typeface="Tahoma"/>
              <a:cs typeface="Tahoma"/>
            </a:endParaRPr>
          </a:p>
          <a:p>
            <a:pPr marL="413384" indent="-286385">
              <a:lnSpc>
                <a:spcPct val="100000"/>
              </a:lnSpc>
              <a:spcBef>
                <a:spcPts val="765"/>
              </a:spcBef>
              <a:buSzPct val="59375"/>
              <a:buFont typeface="Wingdings"/>
              <a:buChar char=""/>
              <a:tabLst>
                <a:tab pos="414020" algn="l"/>
              </a:tabLst>
            </a:pP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Attendants</a:t>
            </a:r>
            <a:endParaRPr sz="3200">
              <a:latin typeface="Tahoma"/>
              <a:cs typeface="Tahoma"/>
            </a:endParaRPr>
          </a:p>
          <a:p>
            <a:pPr marL="413384" indent="-286385">
              <a:lnSpc>
                <a:spcPct val="100000"/>
              </a:lnSpc>
              <a:spcBef>
                <a:spcPts val="770"/>
              </a:spcBef>
              <a:buSzPct val="59375"/>
              <a:buFont typeface="Wingdings"/>
              <a:buChar char=""/>
              <a:tabLst>
                <a:tab pos="414020" algn="l"/>
              </a:tabLst>
            </a:pP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Individually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prescribed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devices</a:t>
            </a:r>
            <a:endParaRPr sz="3200">
              <a:latin typeface="Tahoma"/>
              <a:cs typeface="Tahoma"/>
            </a:endParaRPr>
          </a:p>
          <a:p>
            <a:pPr marL="413384" indent="-286385">
              <a:lnSpc>
                <a:spcPct val="100000"/>
              </a:lnSpc>
              <a:spcBef>
                <a:spcPts val="770"/>
              </a:spcBef>
              <a:buSzPct val="59375"/>
              <a:buFont typeface="Wingdings"/>
              <a:buChar char=""/>
              <a:tabLst>
                <a:tab pos="414020" algn="l"/>
              </a:tabLst>
            </a:pP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Readers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for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personal use or</a:t>
            </a:r>
            <a:r>
              <a:rPr sz="3200" spc="-7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40458B"/>
                </a:solidFill>
                <a:latin typeface="Tahoma"/>
                <a:cs typeface="Tahoma"/>
              </a:rPr>
              <a:t>study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Accessible Communications &amp; Auxiliary Aids (ADA)" hidden="1"/>
          <p:cNvSpPr/>
          <p:nvPr/>
        </p:nvSpPr>
        <p:spPr>
          <a:xfrm>
            <a:off x="356615" y="0"/>
            <a:ext cx="8183880" cy="1115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Accessible Communications and "/>
          <p:cNvSpPr txBox="1">
            <a:spLocks noGrp="1"/>
          </p:cNvSpPr>
          <p:nvPr>
            <p:ph type="title"/>
          </p:nvPr>
        </p:nvSpPr>
        <p:spPr>
          <a:xfrm>
            <a:off x="688340" y="45161"/>
            <a:ext cx="73196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40458B"/>
                </a:solidFill>
              </a:rPr>
              <a:t>Accessible Communications</a:t>
            </a:r>
            <a:r>
              <a:rPr sz="4400" spc="-105" dirty="0">
                <a:solidFill>
                  <a:srgbClr val="40458B"/>
                </a:solidFill>
              </a:rPr>
              <a:t> </a:t>
            </a:r>
            <a:r>
              <a:rPr sz="4400" dirty="0">
                <a:solidFill>
                  <a:srgbClr val="40458B"/>
                </a:solidFill>
              </a:rPr>
              <a:t>&amp;</a:t>
            </a:r>
            <a:endParaRPr sz="4400"/>
          </a:p>
        </p:txBody>
      </p:sp>
      <p:sp>
        <p:nvSpPr>
          <p:cNvPr id="6" name="object 6" descr="Auxiliary Aids"/>
          <p:cNvSpPr txBox="1"/>
          <p:nvPr/>
        </p:nvSpPr>
        <p:spPr>
          <a:xfrm>
            <a:off x="688340" y="716026"/>
            <a:ext cx="49568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40458B"/>
                </a:solidFill>
                <a:latin typeface="Tahoma"/>
                <a:cs typeface="Tahoma"/>
              </a:rPr>
              <a:t>Auxiliary Aids</a:t>
            </a:r>
            <a:r>
              <a:rPr sz="4400" spc="-11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40458B"/>
                </a:solidFill>
                <a:latin typeface="Tahoma"/>
                <a:cs typeface="Tahoma"/>
              </a:rPr>
              <a:t>(ADA)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2033016"/>
            <a:ext cx="266700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2971800"/>
            <a:ext cx="266700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4315967"/>
            <a:ext cx="266700" cy="274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60094" y="1937130"/>
            <a:ext cx="6887209" cy="4015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Communications must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be “as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effective as”  communications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with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non-disabled</a:t>
            </a:r>
            <a:r>
              <a:rPr sz="2800" spc="6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persons.</a:t>
            </a:r>
            <a:endParaRPr sz="2800">
              <a:latin typeface="Tahoma"/>
              <a:cs typeface="Tahoma"/>
            </a:endParaRPr>
          </a:p>
          <a:p>
            <a:pPr marL="12700" marR="55244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Public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entity must furnish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“appropriate” 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auxiliary aids and services where necessary  for equal</a:t>
            </a:r>
            <a:r>
              <a:rPr sz="2800" spc="1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opportunity.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Public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entity must give</a:t>
            </a:r>
            <a:r>
              <a:rPr sz="2800" spc="3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“primary</a:t>
            </a:r>
            <a:endParaRPr sz="2800">
              <a:latin typeface="Tahoma"/>
              <a:cs typeface="Tahoma"/>
            </a:endParaRPr>
          </a:p>
          <a:p>
            <a:pPr marL="12700" marR="99060">
              <a:lnSpc>
                <a:spcPct val="100000"/>
              </a:lnSpc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consideration” to requests of person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with 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disability but is not required to honor  preference if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effective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alternative</a:t>
            </a:r>
            <a:r>
              <a:rPr sz="2800" spc="12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available.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" name="object 11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Tests and Examinations" hidden="1"/>
          <p:cNvSpPr/>
          <p:nvPr/>
        </p:nvSpPr>
        <p:spPr>
          <a:xfrm>
            <a:off x="356615" y="554736"/>
            <a:ext cx="6027420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Tests and Examinations"/>
          <p:cNvSpPr txBox="1">
            <a:spLocks noGrp="1"/>
          </p:cNvSpPr>
          <p:nvPr>
            <p:ph type="title"/>
          </p:nvPr>
        </p:nvSpPr>
        <p:spPr>
          <a:xfrm>
            <a:off x="688340" y="716026"/>
            <a:ext cx="53289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40458B"/>
                </a:solidFill>
              </a:rPr>
              <a:t>Tests &amp;</a:t>
            </a:r>
            <a:r>
              <a:rPr sz="4400" spc="-80" dirty="0">
                <a:solidFill>
                  <a:srgbClr val="40458B"/>
                </a:solidFill>
              </a:rPr>
              <a:t> </a:t>
            </a:r>
            <a:r>
              <a:rPr sz="4400" dirty="0">
                <a:solidFill>
                  <a:srgbClr val="40458B"/>
                </a:solidFill>
              </a:rPr>
              <a:t>Examinations</a:t>
            </a:r>
            <a:endParaRPr sz="440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2036191"/>
            <a:ext cx="266700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4255134"/>
            <a:ext cx="266700" cy="274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60094" y="1940179"/>
            <a:ext cx="6901180" cy="3989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Test format and administration</a:t>
            </a:r>
            <a:r>
              <a:rPr sz="2800" spc="6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should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measure a student’s achievement, not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the 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student’s impaired sensory, manual, or 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speaking skills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(except where such skills are  the factors the test purports to</a:t>
            </a:r>
            <a:r>
              <a:rPr sz="2800" spc="3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measure).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Examples:</a:t>
            </a:r>
            <a:endParaRPr sz="2800">
              <a:latin typeface="Tahoma"/>
              <a:cs typeface="Tahoma"/>
            </a:endParaRPr>
          </a:p>
          <a:p>
            <a:pPr marL="413384" indent="-286385">
              <a:lnSpc>
                <a:spcPct val="100000"/>
              </a:lnSpc>
              <a:spcBef>
                <a:spcPts val="580"/>
              </a:spcBef>
              <a:buSzPct val="60416"/>
              <a:buFont typeface="Wingdings"/>
              <a:buChar char=""/>
              <a:tabLst>
                <a:tab pos="413384" algn="l"/>
                <a:tab pos="414020" algn="l"/>
              </a:tabLst>
            </a:pPr>
            <a:r>
              <a:rPr sz="2400" spc="-5" dirty="0">
                <a:solidFill>
                  <a:srgbClr val="40458B"/>
                </a:solidFill>
                <a:latin typeface="Tahoma"/>
                <a:cs typeface="Tahoma"/>
              </a:rPr>
              <a:t>tape vs.</a:t>
            </a:r>
            <a:r>
              <a:rPr sz="2400" spc="-1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40458B"/>
                </a:solidFill>
                <a:latin typeface="Tahoma"/>
                <a:cs typeface="Tahoma"/>
              </a:rPr>
              <a:t>print</a:t>
            </a:r>
            <a:endParaRPr sz="2400">
              <a:latin typeface="Tahoma"/>
              <a:cs typeface="Tahoma"/>
            </a:endParaRPr>
          </a:p>
          <a:p>
            <a:pPr marL="413384" indent="-286385">
              <a:lnSpc>
                <a:spcPct val="100000"/>
              </a:lnSpc>
              <a:spcBef>
                <a:spcPts val="580"/>
              </a:spcBef>
              <a:buSzPct val="60416"/>
              <a:buFont typeface="Wingdings"/>
              <a:buChar char=""/>
              <a:tabLst>
                <a:tab pos="413384" algn="l"/>
                <a:tab pos="414020" algn="l"/>
              </a:tabLst>
            </a:pPr>
            <a:r>
              <a:rPr sz="2400" spc="-5" dirty="0">
                <a:solidFill>
                  <a:srgbClr val="40458B"/>
                </a:solidFill>
                <a:latin typeface="Tahoma"/>
                <a:cs typeface="Tahoma"/>
              </a:rPr>
              <a:t>extended</a:t>
            </a:r>
            <a:r>
              <a:rPr sz="2400" spc="-2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40458B"/>
                </a:solidFill>
                <a:latin typeface="Tahoma"/>
                <a:cs typeface="Tahoma"/>
              </a:rPr>
              <a:t>time</a:t>
            </a:r>
            <a:endParaRPr sz="2400">
              <a:latin typeface="Tahoma"/>
              <a:cs typeface="Tahoma"/>
            </a:endParaRPr>
          </a:p>
          <a:p>
            <a:pPr marL="413384" indent="-286385">
              <a:lnSpc>
                <a:spcPct val="100000"/>
              </a:lnSpc>
              <a:spcBef>
                <a:spcPts val="575"/>
              </a:spcBef>
              <a:buSzPct val="60416"/>
              <a:buFont typeface="Wingdings"/>
              <a:buChar char=""/>
              <a:tabLst>
                <a:tab pos="413384" algn="l"/>
                <a:tab pos="414020" algn="l"/>
              </a:tabLst>
            </a:pPr>
            <a:r>
              <a:rPr sz="2400" spc="-5" dirty="0">
                <a:solidFill>
                  <a:srgbClr val="40458B"/>
                </a:solidFill>
                <a:latin typeface="Tahoma"/>
                <a:cs typeface="Tahoma"/>
              </a:rPr>
              <a:t>reader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Office of Civil Rights" hidden="1"/>
          <p:cNvSpPr/>
          <p:nvPr/>
        </p:nvSpPr>
        <p:spPr>
          <a:xfrm>
            <a:off x="539495" y="297179"/>
            <a:ext cx="5358384" cy="1121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0739" y="442924"/>
            <a:ext cx="4726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40458B"/>
                </a:solidFill>
              </a:rPr>
              <a:t>Office </a:t>
            </a:r>
            <a:r>
              <a:rPr sz="4000" spc="-5" dirty="0">
                <a:solidFill>
                  <a:srgbClr val="40458B"/>
                </a:solidFill>
              </a:rPr>
              <a:t>for Civil</a:t>
            </a:r>
            <a:r>
              <a:rPr sz="4000" spc="-40" dirty="0">
                <a:solidFill>
                  <a:srgbClr val="40458B"/>
                </a:solidFill>
              </a:rPr>
              <a:t> </a:t>
            </a:r>
            <a:r>
              <a:rPr sz="4000" spc="-5" dirty="0">
                <a:solidFill>
                  <a:srgbClr val="40458B"/>
                </a:solidFill>
              </a:rPr>
              <a:t>Rights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1793494" y="1937131"/>
            <a:ext cx="669798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58B"/>
                </a:solidFill>
                <a:latin typeface="Tahoma"/>
                <a:cs typeface="Tahoma"/>
              </a:rPr>
              <a:t>This presentation provides general information and does  not </a:t>
            </a:r>
            <a:r>
              <a:rPr sz="2000" spc="-5" dirty="0">
                <a:solidFill>
                  <a:srgbClr val="40458B"/>
                </a:solidFill>
                <a:latin typeface="Tahoma"/>
                <a:cs typeface="Tahoma"/>
              </a:rPr>
              <a:t>represent </a:t>
            </a:r>
            <a:r>
              <a:rPr sz="2000" dirty="0">
                <a:solidFill>
                  <a:srgbClr val="40458B"/>
                </a:solidFill>
                <a:latin typeface="Tahoma"/>
                <a:cs typeface="Tahoma"/>
              </a:rPr>
              <a:t>a </a:t>
            </a:r>
            <a:r>
              <a:rPr sz="2000" spc="-5" dirty="0">
                <a:solidFill>
                  <a:srgbClr val="40458B"/>
                </a:solidFill>
                <a:latin typeface="Tahoma"/>
                <a:cs typeface="Tahoma"/>
              </a:rPr>
              <a:t>complete recitation </a:t>
            </a:r>
            <a:r>
              <a:rPr sz="2000" dirty="0">
                <a:solidFill>
                  <a:srgbClr val="40458B"/>
                </a:solidFill>
                <a:latin typeface="Tahoma"/>
                <a:cs typeface="Tahoma"/>
              </a:rPr>
              <a:t>of </a:t>
            </a:r>
            <a:r>
              <a:rPr sz="2000" spc="-5" dirty="0">
                <a:solidFill>
                  <a:srgbClr val="40458B"/>
                </a:solidFill>
                <a:latin typeface="Tahoma"/>
                <a:cs typeface="Tahoma"/>
              </a:rPr>
              <a:t>the </a:t>
            </a:r>
            <a:r>
              <a:rPr sz="2000" dirty="0">
                <a:solidFill>
                  <a:srgbClr val="40458B"/>
                </a:solidFill>
                <a:latin typeface="Tahoma"/>
                <a:cs typeface="Tahoma"/>
              </a:rPr>
              <a:t>applicable law  and </a:t>
            </a:r>
            <a:r>
              <a:rPr sz="2000" spc="-5" dirty="0">
                <a:solidFill>
                  <a:srgbClr val="40458B"/>
                </a:solidFill>
                <a:latin typeface="Tahoma"/>
                <a:cs typeface="Tahoma"/>
              </a:rPr>
              <a:t>OCR policy </a:t>
            </a:r>
            <a:r>
              <a:rPr sz="2000" dirty="0">
                <a:solidFill>
                  <a:srgbClr val="40458B"/>
                </a:solidFill>
                <a:latin typeface="Tahoma"/>
                <a:cs typeface="Tahoma"/>
              </a:rPr>
              <a:t>in </a:t>
            </a:r>
            <a:r>
              <a:rPr sz="2000" spc="-5" dirty="0">
                <a:solidFill>
                  <a:srgbClr val="40458B"/>
                </a:solidFill>
                <a:latin typeface="Tahoma"/>
                <a:cs typeface="Tahoma"/>
              </a:rPr>
              <a:t>this </a:t>
            </a:r>
            <a:r>
              <a:rPr sz="2000" dirty="0">
                <a:solidFill>
                  <a:srgbClr val="40458B"/>
                </a:solidFill>
                <a:latin typeface="Tahoma"/>
                <a:cs typeface="Tahoma"/>
              </a:rPr>
              <a:t>area. </a:t>
            </a:r>
            <a:r>
              <a:rPr sz="2000" spc="-5" dirty="0">
                <a:solidFill>
                  <a:srgbClr val="40458B"/>
                </a:solidFill>
                <a:latin typeface="Tahoma"/>
                <a:cs typeface="Tahoma"/>
              </a:rPr>
              <a:t>It does </a:t>
            </a:r>
            <a:r>
              <a:rPr sz="2000" dirty="0">
                <a:solidFill>
                  <a:srgbClr val="40458B"/>
                </a:solidFill>
                <a:latin typeface="Tahoma"/>
                <a:cs typeface="Tahoma"/>
              </a:rPr>
              <a:t>not address specific  issues of compliance because determinations of</a:t>
            </a:r>
            <a:r>
              <a:rPr sz="2000" spc="-15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58B"/>
                </a:solidFill>
                <a:latin typeface="Tahoma"/>
                <a:cs typeface="Tahoma"/>
              </a:rPr>
              <a:t>compliance  </a:t>
            </a:r>
            <a:r>
              <a:rPr sz="2000" spc="-5" dirty="0">
                <a:solidFill>
                  <a:srgbClr val="40458B"/>
                </a:solidFill>
                <a:latin typeface="Tahoma"/>
                <a:cs typeface="Tahoma"/>
              </a:rPr>
              <a:t>depend </a:t>
            </a:r>
            <a:r>
              <a:rPr sz="2000" dirty="0">
                <a:solidFill>
                  <a:srgbClr val="40458B"/>
                </a:solidFill>
                <a:latin typeface="Tahoma"/>
                <a:cs typeface="Tahoma"/>
              </a:rPr>
              <a:t>on specific </a:t>
            </a:r>
            <a:r>
              <a:rPr sz="2000" spc="-5" dirty="0">
                <a:solidFill>
                  <a:srgbClr val="40458B"/>
                </a:solidFill>
                <a:latin typeface="Tahoma"/>
                <a:cs typeface="Tahoma"/>
              </a:rPr>
              <a:t>facts </a:t>
            </a:r>
            <a:r>
              <a:rPr sz="2000" dirty="0">
                <a:solidFill>
                  <a:srgbClr val="40458B"/>
                </a:solidFill>
                <a:latin typeface="Tahoma"/>
                <a:cs typeface="Tahoma"/>
              </a:rPr>
              <a:t>on a </a:t>
            </a:r>
            <a:r>
              <a:rPr sz="2000" spc="-5" dirty="0">
                <a:solidFill>
                  <a:srgbClr val="40458B"/>
                </a:solidFill>
                <a:latin typeface="Tahoma"/>
                <a:cs typeface="Tahoma"/>
              </a:rPr>
              <a:t>case-by-case </a:t>
            </a:r>
            <a:r>
              <a:rPr sz="2000" dirty="0">
                <a:solidFill>
                  <a:srgbClr val="40458B"/>
                </a:solidFill>
                <a:latin typeface="Tahoma"/>
                <a:cs typeface="Tahoma"/>
              </a:rPr>
              <a:t>basis. </a:t>
            </a:r>
            <a:r>
              <a:rPr sz="2000" spc="-5" dirty="0">
                <a:solidFill>
                  <a:srgbClr val="40458B"/>
                </a:solidFill>
                <a:latin typeface="Tahoma"/>
                <a:cs typeface="Tahoma"/>
              </a:rPr>
              <a:t>The  </a:t>
            </a:r>
            <a:r>
              <a:rPr sz="2000" dirty="0">
                <a:solidFill>
                  <a:srgbClr val="40458B"/>
                </a:solidFill>
                <a:latin typeface="Tahoma"/>
                <a:cs typeface="Tahoma"/>
              </a:rPr>
              <a:t>language used in </a:t>
            </a:r>
            <a:r>
              <a:rPr sz="2000" spc="-5" dirty="0">
                <a:solidFill>
                  <a:srgbClr val="40458B"/>
                </a:solidFill>
                <a:latin typeface="Tahoma"/>
                <a:cs typeface="Tahoma"/>
              </a:rPr>
              <a:t>these slides </a:t>
            </a:r>
            <a:r>
              <a:rPr sz="2000" dirty="0">
                <a:solidFill>
                  <a:srgbClr val="40458B"/>
                </a:solidFill>
                <a:latin typeface="Tahoma"/>
                <a:cs typeface="Tahoma"/>
              </a:rPr>
              <a:t>is approved </a:t>
            </a:r>
            <a:r>
              <a:rPr sz="2000" spc="-5" dirty="0">
                <a:solidFill>
                  <a:srgbClr val="40458B"/>
                </a:solidFill>
                <a:latin typeface="Tahoma"/>
                <a:cs typeface="Tahoma"/>
              </a:rPr>
              <a:t>for the purposes  </a:t>
            </a:r>
            <a:r>
              <a:rPr sz="2000" dirty="0">
                <a:solidFill>
                  <a:srgbClr val="40458B"/>
                </a:solidFill>
                <a:latin typeface="Tahoma"/>
                <a:cs typeface="Tahoma"/>
              </a:rPr>
              <a:t>of </a:t>
            </a:r>
            <a:r>
              <a:rPr sz="2000" spc="-5" dirty="0">
                <a:solidFill>
                  <a:srgbClr val="40458B"/>
                </a:solidFill>
                <a:latin typeface="Tahoma"/>
                <a:cs typeface="Tahoma"/>
              </a:rPr>
              <a:t>this </a:t>
            </a:r>
            <a:r>
              <a:rPr sz="2000" dirty="0">
                <a:solidFill>
                  <a:srgbClr val="40458B"/>
                </a:solidFill>
                <a:latin typeface="Tahoma"/>
                <a:cs typeface="Tahoma"/>
              </a:rPr>
              <a:t>presentation only and should not be </a:t>
            </a:r>
            <a:r>
              <a:rPr sz="2000" spc="-5" dirty="0">
                <a:solidFill>
                  <a:srgbClr val="40458B"/>
                </a:solidFill>
                <a:latin typeface="Tahoma"/>
                <a:cs typeface="Tahoma"/>
              </a:rPr>
              <a:t>used for </a:t>
            </a:r>
            <a:r>
              <a:rPr sz="2000" dirty="0">
                <a:solidFill>
                  <a:srgbClr val="40458B"/>
                </a:solidFill>
                <a:latin typeface="Tahoma"/>
                <a:cs typeface="Tahoma"/>
              </a:rPr>
              <a:t>other  </a:t>
            </a:r>
            <a:r>
              <a:rPr sz="2000" spc="-5" dirty="0">
                <a:solidFill>
                  <a:srgbClr val="40458B"/>
                </a:solidFill>
                <a:latin typeface="Tahoma"/>
                <a:cs typeface="Tahoma"/>
              </a:rPr>
              <a:t>purposes.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8" name="object 8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 descr="Basic Principles of Academic Adjustments, Auxiliary Aids and Testing"/>
          <p:cNvSpPr txBox="1">
            <a:spLocks noGrp="1"/>
          </p:cNvSpPr>
          <p:nvPr>
            <p:ph type="title"/>
          </p:nvPr>
        </p:nvSpPr>
        <p:spPr>
          <a:xfrm>
            <a:off x="383540" y="289001"/>
            <a:ext cx="82194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3640" algn="l"/>
              </a:tabLst>
            </a:pPr>
            <a:r>
              <a:rPr spc="-5" dirty="0">
                <a:solidFill>
                  <a:srgbClr val="40458B"/>
                </a:solidFill>
              </a:rPr>
              <a:t>Basic	Principles—Academic</a:t>
            </a:r>
            <a:r>
              <a:rPr spc="55" dirty="0">
                <a:solidFill>
                  <a:srgbClr val="40458B"/>
                </a:solidFill>
              </a:rPr>
              <a:t> </a:t>
            </a:r>
            <a:r>
              <a:rPr spc="-5" dirty="0">
                <a:solidFill>
                  <a:srgbClr val="40458B"/>
                </a:solidFill>
              </a:rPr>
              <a:t>Adjustments,</a:t>
            </a: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1615439"/>
            <a:ext cx="304800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4346447"/>
            <a:ext cx="304800" cy="312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3540" y="704396"/>
            <a:ext cx="8004175" cy="492506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3600" dirty="0">
                <a:solidFill>
                  <a:srgbClr val="40458B"/>
                </a:solidFill>
                <a:latin typeface="Tahoma"/>
                <a:cs typeface="Tahoma"/>
              </a:rPr>
              <a:t>Auxiliary Aids, and</a:t>
            </a:r>
            <a:r>
              <a:rPr sz="3600" spc="-2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40458B"/>
                </a:solidFill>
                <a:latin typeface="Tahoma"/>
                <a:cs typeface="Tahoma"/>
              </a:rPr>
              <a:t>Testing</a:t>
            </a:r>
            <a:endParaRPr sz="3600" dirty="0">
              <a:latin typeface="Tahoma"/>
              <a:cs typeface="Tahoma"/>
            </a:endParaRPr>
          </a:p>
          <a:p>
            <a:pPr marL="889000" marR="79375">
              <a:lnSpc>
                <a:spcPct val="90000"/>
              </a:lnSpc>
              <a:spcBef>
                <a:spcPts val="1325"/>
              </a:spcBef>
            </a:pP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If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college student wants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an academic  adjustment or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auxiliary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aid or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service,  the student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is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responsible for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notifying 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the college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of his or her disability and  need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for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academic adjustments or  auxiliary aids or</a:t>
            </a:r>
            <a:r>
              <a:rPr sz="3200" spc="-2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services.</a:t>
            </a:r>
            <a:endParaRPr sz="3200" dirty="0">
              <a:latin typeface="Tahoma"/>
              <a:cs typeface="Tahoma"/>
            </a:endParaRPr>
          </a:p>
          <a:p>
            <a:pPr marL="889000" marR="5080">
              <a:lnSpc>
                <a:spcPts val="3460"/>
              </a:lnSpc>
              <a:spcBef>
                <a:spcPts val="819"/>
              </a:spcBef>
            </a:pP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Academic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adjustments and auxiliary 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aids and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services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must be provided in a 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timely</a:t>
            </a:r>
            <a:r>
              <a:rPr sz="3200" spc="1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manner.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1" name="object 11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Field Placements"/>
          <p:cNvSpPr txBox="1">
            <a:spLocks noGrp="1"/>
          </p:cNvSpPr>
          <p:nvPr>
            <p:ph type="title"/>
          </p:nvPr>
        </p:nvSpPr>
        <p:spPr>
          <a:xfrm>
            <a:off x="688340" y="716026"/>
            <a:ext cx="414210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Field</a:t>
            </a:r>
            <a:r>
              <a:rPr sz="4400" spc="-70" dirty="0"/>
              <a:t> </a:t>
            </a:r>
            <a:r>
              <a:rPr sz="4400" spc="-5" dirty="0"/>
              <a:t>Placements</a:t>
            </a:r>
            <a:endParaRPr sz="4400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2045207"/>
            <a:ext cx="304800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60094" y="1935607"/>
            <a:ext cx="710120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34 C.F.R. 104.4(b): a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recipient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may not  discriminate on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the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basis of disability 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“directly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or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through</a:t>
            </a:r>
            <a:r>
              <a:rPr sz="3200" spc="-2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contractual,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licensing, or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other</a:t>
            </a:r>
            <a:r>
              <a:rPr sz="3200" spc="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arrangements”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 descr="March Two Thousand Six"/>
          <p:cNvSpPr txBox="1"/>
          <p:nvPr/>
        </p:nvSpPr>
        <p:spPr>
          <a:xfrm>
            <a:off x="764540" y="6433732"/>
            <a:ext cx="581660" cy="24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0458B"/>
                </a:solidFill>
                <a:latin typeface="Tahoma"/>
                <a:cs typeface="Tahoma"/>
              </a:rPr>
              <a:t>3/2006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More Field Placements"/>
          <p:cNvSpPr txBox="1">
            <a:spLocks noGrp="1"/>
          </p:cNvSpPr>
          <p:nvPr>
            <p:ph type="title"/>
          </p:nvPr>
        </p:nvSpPr>
        <p:spPr>
          <a:xfrm>
            <a:off x="688340" y="716026"/>
            <a:ext cx="57130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Field Placements,</a:t>
            </a:r>
            <a:r>
              <a:rPr sz="4400" spc="-65" dirty="0"/>
              <a:t> </a:t>
            </a:r>
            <a:r>
              <a:rPr sz="4400" spc="-5" dirty="0"/>
              <a:t>cont.</a:t>
            </a:r>
            <a:endParaRPr sz="4400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2045207"/>
            <a:ext cx="304800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60094" y="1836762"/>
            <a:ext cx="7230109" cy="453961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Significant</a:t>
            </a:r>
            <a:r>
              <a:rPr sz="3200" spc="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Assistance</a:t>
            </a:r>
            <a:endParaRPr sz="3200">
              <a:latin typeface="Tahoma"/>
              <a:cs typeface="Tahoma"/>
            </a:endParaRPr>
          </a:p>
          <a:p>
            <a:pPr marL="413384" marR="5080" indent="-286385">
              <a:lnSpc>
                <a:spcPct val="100000"/>
              </a:lnSpc>
              <a:spcBef>
                <a:spcPts val="675"/>
              </a:spcBef>
              <a:buSzPct val="58928"/>
              <a:buFont typeface="Wingdings"/>
              <a:buChar char=""/>
              <a:tabLst>
                <a:tab pos="413384" algn="l"/>
                <a:tab pos="414020" algn="l"/>
              </a:tabLst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34 C.F.R. § 104.4(b)(1)(v): a recipient may  not aid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or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perpetuate discrimination  against a qualified individual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with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  disability by providing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significant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assistance  to an agency, organization, or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person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that 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discriminates on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the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basis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of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disability in  providing any aid, benefit, or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service</a:t>
            </a:r>
            <a:r>
              <a:rPr sz="2800" spc="7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to</a:t>
            </a:r>
            <a:endParaRPr sz="2800">
              <a:latin typeface="Tahoma"/>
              <a:cs typeface="Tahoma"/>
            </a:endParaRPr>
          </a:p>
          <a:p>
            <a:pPr marL="413384" marR="262890">
              <a:lnSpc>
                <a:spcPct val="100000"/>
              </a:lnSpc>
              <a:spcBef>
                <a:spcPts val="10"/>
              </a:spcBef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beneficiaries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of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the recipient’s program or  activity.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6433732"/>
            <a:ext cx="581660" cy="24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0458B"/>
                </a:solidFill>
                <a:latin typeface="Tahoma"/>
                <a:cs typeface="Tahoma"/>
              </a:rPr>
              <a:t>3/2006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Service Animals"/>
          <p:cNvSpPr txBox="1">
            <a:spLocks noGrp="1"/>
          </p:cNvSpPr>
          <p:nvPr>
            <p:ph type="title"/>
          </p:nvPr>
        </p:nvSpPr>
        <p:spPr>
          <a:xfrm>
            <a:off x="688340" y="716026"/>
            <a:ext cx="38811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Service</a:t>
            </a:r>
            <a:r>
              <a:rPr sz="4400" spc="-85" dirty="0"/>
              <a:t> </a:t>
            </a:r>
            <a:r>
              <a:rPr sz="4400" dirty="0"/>
              <a:t>Animals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2033016"/>
            <a:ext cx="26670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736" rIns="0" bIns="0" rtlCol="0">
            <a:spAutoFit/>
          </a:bodyPr>
          <a:lstStyle/>
          <a:p>
            <a:pPr marL="655955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The ADA defines “service animal” as </a:t>
            </a:r>
            <a:r>
              <a:rPr sz="2800" spc="-10" dirty="0"/>
              <a:t>“any </a:t>
            </a:r>
            <a:r>
              <a:rPr sz="2800" spc="-5" dirty="0"/>
              <a:t>dog  </a:t>
            </a:r>
            <a:r>
              <a:rPr sz="2800" spc="-10" dirty="0"/>
              <a:t>that </a:t>
            </a:r>
            <a:r>
              <a:rPr sz="2800" spc="-5" dirty="0"/>
              <a:t>is </a:t>
            </a:r>
            <a:r>
              <a:rPr sz="2800" spc="-10" dirty="0"/>
              <a:t>individually trained </a:t>
            </a:r>
            <a:r>
              <a:rPr sz="2800" spc="-5" dirty="0"/>
              <a:t>to do work or  perform tasks for the </a:t>
            </a:r>
            <a:r>
              <a:rPr sz="2800" dirty="0"/>
              <a:t>benefit </a:t>
            </a:r>
            <a:r>
              <a:rPr sz="2800" spc="-5" dirty="0"/>
              <a:t>of an individual  </a:t>
            </a:r>
            <a:r>
              <a:rPr sz="2800" spc="-10" dirty="0"/>
              <a:t>with </a:t>
            </a:r>
            <a:r>
              <a:rPr sz="2800" spc="-5" dirty="0"/>
              <a:t>a disability, including a physical, sensory,  psychiatric, intellectual, or </a:t>
            </a:r>
            <a:r>
              <a:rPr sz="2800" dirty="0"/>
              <a:t>other</a:t>
            </a:r>
            <a:r>
              <a:rPr sz="2800" spc="45" dirty="0"/>
              <a:t> </a:t>
            </a:r>
            <a:r>
              <a:rPr sz="2800" spc="-5" dirty="0"/>
              <a:t>mental</a:t>
            </a:r>
            <a:endParaRPr sz="2800"/>
          </a:p>
          <a:p>
            <a:pPr marL="655955" marR="146685">
              <a:lnSpc>
                <a:spcPct val="98300"/>
              </a:lnSpc>
              <a:spcBef>
                <a:spcPts val="60"/>
              </a:spcBef>
            </a:pPr>
            <a:r>
              <a:rPr sz="2800" spc="-5" dirty="0"/>
              <a:t>disability…The work or tasks performed by a  service animal must be directly </a:t>
            </a:r>
            <a:r>
              <a:rPr sz="2800" spc="-10" dirty="0"/>
              <a:t>related </a:t>
            </a:r>
            <a:r>
              <a:rPr sz="2800" spc="-5" dirty="0"/>
              <a:t>to </a:t>
            </a:r>
            <a:r>
              <a:rPr sz="2800" spc="-10" dirty="0"/>
              <a:t>the  </a:t>
            </a:r>
            <a:r>
              <a:rPr sz="2800" spc="-5" dirty="0"/>
              <a:t>individual’s disability.” </a:t>
            </a:r>
            <a:r>
              <a:rPr sz="2950" i="1" spc="-90" dirty="0">
                <a:latin typeface="Tahoma"/>
                <a:cs typeface="Tahoma"/>
              </a:rPr>
              <a:t>See </a:t>
            </a:r>
            <a:r>
              <a:rPr sz="2800" spc="-5" dirty="0"/>
              <a:t>28 C.F.R. §  35.104.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 descr="March Two Thousand Six"/>
          <p:cNvSpPr txBox="1"/>
          <p:nvPr/>
        </p:nvSpPr>
        <p:spPr>
          <a:xfrm>
            <a:off x="764540" y="6433732"/>
            <a:ext cx="581660" cy="24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0458B"/>
                </a:solidFill>
                <a:latin typeface="Tahoma"/>
                <a:cs typeface="Tahoma"/>
              </a:rPr>
              <a:t>3/2006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Service Animals Continued"/>
          <p:cNvSpPr txBox="1">
            <a:spLocks noGrp="1"/>
          </p:cNvSpPr>
          <p:nvPr>
            <p:ph type="title"/>
          </p:nvPr>
        </p:nvSpPr>
        <p:spPr>
          <a:xfrm>
            <a:off x="688340" y="716026"/>
            <a:ext cx="54521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Service </a:t>
            </a:r>
            <a:r>
              <a:rPr sz="4400" dirty="0"/>
              <a:t>Animals,</a:t>
            </a:r>
            <a:r>
              <a:rPr sz="4400" spc="-95" dirty="0"/>
              <a:t> </a:t>
            </a:r>
            <a:r>
              <a:rPr sz="4400" spc="-5" dirty="0"/>
              <a:t>cont.</a:t>
            </a:r>
            <a:endParaRPr sz="440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2045207"/>
            <a:ext cx="304800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60094" y="1935607"/>
            <a:ext cx="7254240" cy="246507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98700"/>
              </a:lnSpc>
              <a:spcBef>
                <a:spcPts val="150"/>
              </a:spcBef>
            </a:pP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“Generally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 public entity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shall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modify  its policies, practices, or procedures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to 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permit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the use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of a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service animal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by an  individual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with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disability.” </a:t>
            </a:r>
            <a:r>
              <a:rPr sz="3350" i="1" spc="-80" dirty="0">
                <a:solidFill>
                  <a:srgbClr val="40458B"/>
                </a:solidFill>
                <a:latin typeface="Tahoma"/>
                <a:cs typeface="Tahoma"/>
              </a:rPr>
              <a:t>See</a:t>
            </a:r>
            <a:r>
              <a:rPr sz="3350" i="1" spc="-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28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ts val="3810"/>
              </a:lnSpc>
            </a:pP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C.F.R. §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35.136(a).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 descr="March Two Thousand Six"/>
          <p:cNvSpPr txBox="1"/>
          <p:nvPr/>
        </p:nvSpPr>
        <p:spPr>
          <a:xfrm>
            <a:off x="764540" y="6433732"/>
            <a:ext cx="581660" cy="24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0458B"/>
                </a:solidFill>
                <a:latin typeface="Tahoma"/>
                <a:cs typeface="Tahoma"/>
              </a:rPr>
              <a:t>3/2006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716026"/>
            <a:ext cx="54521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Service </a:t>
            </a:r>
            <a:r>
              <a:rPr sz="4400" dirty="0"/>
              <a:t>Animals,</a:t>
            </a:r>
            <a:r>
              <a:rPr sz="4400" spc="-95" dirty="0"/>
              <a:t> </a:t>
            </a:r>
            <a:r>
              <a:rPr sz="4400" spc="-5" dirty="0"/>
              <a:t>cont.</a:t>
            </a:r>
            <a:endParaRPr sz="440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2033016"/>
            <a:ext cx="26670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60094" y="1937130"/>
            <a:ext cx="7224395" cy="4297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“A public entity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shall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not ask or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require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an  individual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with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 disability to pay a surcharge,  even if people accompanied by pets are  required to pay fees,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or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to comply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with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other 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requirements generally not applicable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to 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people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without pets. If a public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entity 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normally charges individuals for the damage 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they cause,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an individual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with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 disability may  be charged for damage caused by his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or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her  service animal.” </a:t>
            </a:r>
            <a:r>
              <a:rPr sz="2950" i="1" spc="-90" dirty="0">
                <a:solidFill>
                  <a:srgbClr val="40458B"/>
                </a:solidFill>
                <a:latin typeface="Tahoma"/>
                <a:cs typeface="Tahoma"/>
              </a:rPr>
              <a:t>See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28 C.F.R. §</a:t>
            </a:r>
            <a:r>
              <a:rPr sz="2800" spc="10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35.130(h).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 descr="March Two Thousand Six"/>
          <p:cNvSpPr txBox="1"/>
          <p:nvPr/>
        </p:nvSpPr>
        <p:spPr>
          <a:xfrm>
            <a:off x="764540" y="6433732"/>
            <a:ext cx="581660" cy="24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0458B"/>
                </a:solidFill>
                <a:latin typeface="Tahoma"/>
                <a:cs typeface="Tahoma"/>
              </a:rPr>
              <a:t>3/2006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Two Steps to Making Decisions" hidden="1"/>
          <p:cNvSpPr/>
          <p:nvPr/>
        </p:nvSpPr>
        <p:spPr>
          <a:xfrm>
            <a:off x="387095" y="632459"/>
            <a:ext cx="6932676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Two Steps to Making Decisions"/>
          <p:cNvSpPr txBox="1">
            <a:spLocks noGrp="1"/>
          </p:cNvSpPr>
          <p:nvPr>
            <p:ph type="title"/>
          </p:nvPr>
        </p:nvSpPr>
        <p:spPr>
          <a:xfrm>
            <a:off x="688340" y="778510"/>
            <a:ext cx="6296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0458B"/>
                </a:solidFill>
              </a:rPr>
              <a:t>2 </a:t>
            </a:r>
            <a:r>
              <a:rPr sz="4000" spc="-10" dirty="0">
                <a:solidFill>
                  <a:srgbClr val="40458B"/>
                </a:solidFill>
              </a:rPr>
              <a:t>Steps </a:t>
            </a:r>
            <a:r>
              <a:rPr sz="4000" spc="-5" dirty="0">
                <a:solidFill>
                  <a:srgbClr val="40458B"/>
                </a:solidFill>
              </a:rPr>
              <a:t>to Making</a:t>
            </a:r>
            <a:r>
              <a:rPr sz="4000" spc="5" dirty="0">
                <a:solidFill>
                  <a:srgbClr val="40458B"/>
                </a:solidFill>
              </a:rPr>
              <a:t> </a:t>
            </a:r>
            <a:r>
              <a:rPr sz="4000" spc="-5" dirty="0">
                <a:solidFill>
                  <a:srgbClr val="40458B"/>
                </a:solidFill>
              </a:rPr>
              <a:t>Decisions</a:t>
            </a:r>
            <a:endParaRPr sz="4000"/>
          </a:p>
        </p:txBody>
      </p:sp>
      <p:sp>
        <p:nvSpPr>
          <p:cNvPr id="5" name="object 5" descr="One"/>
          <p:cNvSpPr txBox="1"/>
          <p:nvPr/>
        </p:nvSpPr>
        <p:spPr>
          <a:xfrm>
            <a:off x="917244" y="2373602"/>
            <a:ext cx="78803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spc="-95" dirty="0">
                <a:solidFill>
                  <a:srgbClr val="40458B"/>
                </a:solidFill>
                <a:latin typeface="Tahoma"/>
                <a:cs typeface="Tahoma"/>
              </a:rPr>
              <a:t>One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: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794" y="2392806"/>
            <a:ext cx="5641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Determination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of whether</a:t>
            </a:r>
            <a:r>
              <a:rPr sz="2800" spc="4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individual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8794" y="2819526"/>
            <a:ext cx="574040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has an impairment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that substantially 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limits a major life activity (is it a  disability?)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 descr="Two"/>
          <p:cNvSpPr txBox="1"/>
          <p:nvPr/>
        </p:nvSpPr>
        <p:spPr>
          <a:xfrm>
            <a:off x="917244" y="4166080"/>
            <a:ext cx="815340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spc="-105" dirty="0">
                <a:solidFill>
                  <a:srgbClr val="40458B"/>
                </a:solidFill>
                <a:latin typeface="Tahoma"/>
                <a:cs typeface="Tahoma"/>
              </a:rPr>
              <a:t>Tw</a:t>
            </a:r>
            <a:r>
              <a:rPr sz="2950" i="1" spc="-80" dirty="0">
                <a:solidFill>
                  <a:srgbClr val="40458B"/>
                </a:solidFill>
                <a:latin typeface="Tahoma"/>
                <a:cs typeface="Tahoma"/>
              </a:rPr>
              <a:t>o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: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8794" y="4185284"/>
            <a:ext cx="5629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Determination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of whether</a:t>
            </a:r>
            <a:r>
              <a:rPr sz="2800" spc="4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academic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8794" y="4612385"/>
            <a:ext cx="6186170" cy="848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3120"/>
              </a:lnSpc>
              <a:spcBef>
                <a:spcPts val="400"/>
              </a:spcBef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adjustment or auxiliary aid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or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service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is  required and, if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so,</a:t>
            </a:r>
            <a:r>
              <a:rPr sz="2800" spc="2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what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" name="object 11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Initiating the Process" hidden="1"/>
          <p:cNvSpPr/>
          <p:nvPr/>
        </p:nvSpPr>
        <p:spPr>
          <a:xfrm>
            <a:off x="356615" y="553212"/>
            <a:ext cx="5922264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Initiating the Process"/>
          <p:cNvSpPr txBox="1">
            <a:spLocks noGrp="1"/>
          </p:cNvSpPr>
          <p:nvPr>
            <p:ph type="title"/>
          </p:nvPr>
        </p:nvSpPr>
        <p:spPr>
          <a:xfrm>
            <a:off x="688340" y="714197"/>
            <a:ext cx="52209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40458B"/>
                </a:solidFill>
              </a:rPr>
              <a:t>Initiating the</a:t>
            </a:r>
            <a:r>
              <a:rPr sz="4400" spc="-70" dirty="0">
                <a:solidFill>
                  <a:srgbClr val="40458B"/>
                </a:solidFill>
              </a:rPr>
              <a:t> </a:t>
            </a:r>
            <a:r>
              <a:rPr sz="4400" spc="-5" dirty="0">
                <a:solidFill>
                  <a:srgbClr val="40458B"/>
                </a:solidFill>
              </a:rPr>
              <a:t>Process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51256" rIns="0" bIns="0" rtlCol="0">
            <a:spAutoFit/>
          </a:bodyPr>
          <a:lstStyle/>
          <a:p>
            <a:pPr marL="1056640" marR="5080" indent="-28702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If </a:t>
            </a:r>
            <a:r>
              <a:rPr sz="3600" dirty="0"/>
              <a:t>a </a:t>
            </a:r>
            <a:r>
              <a:rPr sz="3600" spc="-5" dirty="0"/>
              <a:t>student wants </a:t>
            </a:r>
            <a:r>
              <a:rPr sz="3600" dirty="0"/>
              <a:t>an </a:t>
            </a:r>
            <a:r>
              <a:rPr sz="3600" spc="-5" dirty="0"/>
              <a:t>academic  </a:t>
            </a:r>
            <a:r>
              <a:rPr sz="3600" dirty="0"/>
              <a:t>adjustment, he or </a:t>
            </a:r>
            <a:r>
              <a:rPr sz="3600" spc="-10" dirty="0"/>
              <a:t>she </a:t>
            </a:r>
            <a:r>
              <a:rPr sz="3600" dirty="0"/>
              <a:t>has </a:t>
            </a:r>
            <a:r>
              <a:rPr sz="3600" spc="-5" dirty="0"/>
              <a:t>the  </a:t>
            </a:r>
            <a:r>
              <a:rPr sz="3600" dirty="0"/>
              <a:t>initial obligation </a:t>
            </a:r>
            <a:r>
              <a:rPr sz="3600" spc="-5" dirty="0"/>
              <a:t>to </a:t>
            </a:r>
            <a:r>
              <a:rPr sz="3600" dirty="0"/>
              <a:t>provide</a:t>
            </a:r>
            <a:r>
              <a:rPr sz="3600" spc="-105" dirty="0"/>
              <a:t> </a:t>
            </a:r>
            <a:r>
              <a:rPr sz="3600" spc="-5" dirty="0"/>
              <a:t>notice  </a:t>
            </a:r>
            <a:r>
              <a:rPr sz="3600" dirty="0"/>
              <a:t>of a disability </a:t>
            </a:r>
            <a:r>
              <a:rPr sz="3600" spc="-5" dirty="0"/>
              <a:t>and </a:t>
            </a:r>
            <a:r>
              <a:rPr sz="3600" dirty="0"/>
              <a:t>need for  </a:t>
            </a:r>
            <a:r>
              <a:rPr sz="3600" spc="-5" dirty="0"/>
              <a:t>academic </a:t>
            </a:r>
            <a:r>
              <a:rPr sz="3600" dirty="0"/>
              <a:t>adjustment or auxiliary  aid or</a:t>
            </a:r>
            <a:r>
              <a:rPr sz="3600" spc="-25" dirty="0"/>
              <a:t> </a:t>
            </a:r>
            <a:r>
              <a:rPr sz="3600" spc="-5" dirty="0"/>
              <a:t>services.</a:t>
            </a:r>
            <a:endParaRPr sz="3600"/>
          </a:p>
        </p:txBody>
      </p:sp>
      <p:sp>
        <p:nvSpPr>
          <p:cNvPr id="6" name="object 6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Documentation" hidden="1"/>
          <p:cNvSpPr/>
          <p:nvPr/>
        </p:nvSpPr>
        <p:spPr>
          <a:xfrm>
            <a:off x="356615" y="554736"/>
            <a:ext cx="4468368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Documentation"/>
          <p:cNvSpPr txBox="1">
            <a:spLocks noGrp="1"/>
          </p:cNvSpPr>
          <p:nvPr>
            <p:ph type="title"/>
          </p:nvPr>
        </p:nvSpPr>
        <p:spPr>
          <a:xfrm>
            <a:off x="688340" y="716026"/>
            <a:ext cx="37674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40458B"/>
                </a:solidFill>
              </a:rPr>
              <a:t>Docume</a:t>
            </a:r>
            <a:r>
              <a:rPr sz="4400" spc="5" dirty="0">
                <a:solidFill>
                  <a:srgbClr val="40458B"/>
                </a:solidFill>
              </a:rPr>
              <a:t>n</a:t>
            </a:r>
            <a:r>
              <a:rPr sz="4400" spc="-5" dirty="0">
                <a:solidFill>
                  <a:srgbClr val="40458B"/>
                </a:solidFill>
              </a:rPr>
              <a:t>ta</a:t>
            </a:r>
            <a:r>
              <a:rPr sz="4400" spc="10" dirty="0">
                <a:solidFill>
                  <a:srgbClr val="40458B"/>
                </a:solidFill>
              </a:rPr>
              <a:t>t</a:t>
            </a:r>
            <a:r>
              <a:rPr sz="4400" dirty="0">
                <a:solidFill>
                  <a:srgbClr val="40458B"/>
                </a:solidFill>
              </a:rPr>
              <a:t>ion</a:t>
            </a:r>
            <a:endParaRPr sz="440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2045207"/>
            <a:ext cx="304800" cy="31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3605784"/>
            <a:ext cx="304800" cy="312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4678679"/>
            <a:ext cx="304800" cy="312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483" rIns="0" bIns="0" rtlCol="0">
            <a:spAutoFit/>
          </a:bodyPr>
          <a:lstStyle/>
          <a:p>
            <a:pPr marL="655955" marR="28257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Postsecondary schools </a:t>
            </a:r>
            <a:r>
              <a:rPr dirty="0"/>
              <a:t>may </a:t>
            </a:r>
            <a:r>
              <a:rPr spc="-5" dirty="0"/>
              <a:t>establish  reasonable standards for  </a:t>
            </a:r>
            <a:r>
              <a:rPr dirty="0"/>
              <a:t>documentation.</a:t>
            </a:r>
          </a:p>
          <a:p>
            <a:pPr marL="655955" marR="1891664">
              <a:lnSpc>
                <a:spcPct val="100000"/>
              </a:lnSpc>
              <a:spcBef>
                <a:spcPts val="765"/>
              </a:spcBef>
            </a:pPr>
            <a:r>
              <a:rPr spc="-5" dirty="0"/>
              <a:t>Some schools </a:t>
            </a:r>
            <a:r>
              <a:rPr dirty="0"/>
              <a:t>require more  documentation </a:t>
            </a:r>
            <a:r>
              <a:rPr spc="-5" dirty="0"/>
              <a:t>than</a:t>
            </a:r>
            <a:r>
              <a:rPr spc="-45" dirty="0"/>
              <a:t> </a:t>
            </a:r>
            <a:r>
              <a:rPr dirty="0"/>
              <a:t>others.</a:t>
            </a:r>
          </a:p>
          <a:p>
            <a:pPr marL="655955" marR="5080">
              <a:lnSpc>
                <a:spcPct val="100000"/>
              </a:lnSpc>
              <a:spcBef>
                <a:spcPts val="775"/>
              </a:spcBef>
            </a:pPr>
            <a:r>
              <a:rPr dirty="0"/>
              <a:t>The </a:t>
            </a:r>
            <a:r>
              <a:rPr spc="-5" dirty="0"/>
              <a:t>following </a:t>
            </a:r>
            <a:r>
              <a:rPr dirty="0"/>
              <a:t>list identifies </a:t>
            </a:r>
            <a:r>
              <a:rPr spc="-5" dirty="0"/>
              <a:t>the type </a:t>
            </a:r>
            <a:r>
              <a:rPr dirty="0"/>
              <a:t>of  documentation </a:t>
            </a:r>
            <a:r>
              <a:rPr spc="-5" dirty="0"/>
              <a:t>some schools</a:t>
            </a:r>
            <a:r>
              <a:rPr spc="-40" dirty="0"/>
              <a:t> </a:t>
            </a:r>
            <a:r>
              <a:rPr dirty="0"/>
              <a:t>require.</a:t>
            </a:r>
          </a:p>
        </p:txBody>
      </p:sp>
      <p:sp>
        <p:nvSpPr>
          <p:cNvPr id="9" name="object 9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Documentation Some Schools Require" hidden="1"/>
          <p:cNvSpPr/>
          <p:nvPr/>
        </p:nvSpPr>
        <p:spPr>
          <a:xfrm>
            <a:off x="400811" y="134112"/>
            <a:ext cx="7114032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Documentation some schools require"/>
          <p:cNvSpPr txBox="1">
            <a:spLocks noGrp="1"/>
          </p:cNvSpPr>
          <p:nvPr>
            <p:ph type="title"/>
          </p:nvPr>
        </p:nvSpPr>
        <p:spPr>
          <a:xfrm>
            <a:off x="688340" y="273761"/>
            <a:ext cx="635889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5" dirty="0">
                <a:solidFill>
                  <a:srgbClr val="40458B"/>
                </a:solidFill>
              </a:rPr>
              <a:t>Documentation </a:t>
            </a:r>
            <a:r>
              <a:rPr sz="3800" dirty="0">
                <a:solidFill>
                  <a:srgbClr val="40458B"/>
                </a:solidFill>
              </a:rPr>
              <a:t>Some</a:t>
            </a:r>
            <a:r>
              <a:rPr sz="3800" spc="-50" dirty="0">
                <a:solidFill>
                  <a:srgbClr val="40458B"/>
                </a:solidFill>
              </a:rPr>
              <a:t> </a:t>
            </a:r>
            <a:r>
              <a:rPr sz="3800" spc="-5" dirty="0">
                <a:solidFill>
                  <a:srgbClr val="40458B"/>
                </a:solidFill>
              </a:rPr>
              <a:t>Schools</a:t>
            </a:r>
            <a:endParaRPr sz="3800"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0139" y="1767839"/>
            <a:ext cx="304800" cy="31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0139" y="2743200"/>
            <a:ext cx="304800" cy="31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0139" y="3279647"/>
            <a:ext cx="304800" cy="31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8340" y="586229"/>
            <a:ext cx="7683500" cy="5293360"/>
          </a:xfrm>
          <a:prstGeom prst="rect">
            <a:avLst/>
          </a:prstGeom>
        </p:spPr>
        <p:txBody>
          <a:bodyPr vert="horz" wrap="square" lIns="0" tIns="280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3800" dirty="0">
                <a:solidFill>
                  <a:srgbClr val="40458B"/>
                </a:solidFill>
                <a:latin typeface="Tahoma"/>
                <a:cs typeface="Tahoma"/>
              </a:rPr>
              <a:t>Require</a:t>
            </a:r>
            <a:endParaRPr sz="3800" dirty="0">
              <a:latin typeface="Tahoma"/>
              <a:cs typeface="Tahoma"/>
            </a:endParaRPr>
          </a:p>
          <a:p>
            <a:pPr marL="431800" marR="1343025" indent="311785">
              <a:lnSpc>
                <a:spcPts val="3460"/>
              </a:lnSpc>
              <a:spcBef>
                <a:spcPts val="2210"/>
              </a:spcBef>
            </a:pP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Diagnosis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of physical or mental  impairment.</a:t>
            </a:r>
            <a:endParaRPr sz="3200" dirty="0">
              <a:latin typeface="Tahoma"/>
              <a:cs typeface="Tahoma"/>
            </a:endParaRPr>
          </a:p>
          <a:p>
            <a:pPr marL="744220">
              <a:lnSpc>
                <a:spcPct val="100000"/>
              </a:lnSpc>
              <a:spcBef>
                <a:spcPts val="330"/>
              </a:spcBef>
            </a:pP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Evaluation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by a qualified</a:t>
            </a:r>
            <a:r>
              <a:rPr sz="3200" spc="1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professional.</a:t>
            </a:r>
            <a:endParaRPr sz="3200" dirty="0">
              <a:latin typeface="Tahoma"/>
              <a:cs typeface="Tahoma"/>
            </a:endParaRPr>
          </a:p>
          <a:p>
            <a:pPr marL="431800" marR="5080" indent="311785">
              <a:lnSpc>
                <a:spcPct val="90000"/>
              </a:lnSpc>
              <a:spcBef>
                <a:spcPts val="770"/>
              </a:spcBef>
            </a:pP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The name,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title,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and professional  credentials of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the evaluator,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including  information about license or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certification 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as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well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as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the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area of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specialization, 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employment, and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state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in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which the 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individual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practices.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1" name="object 11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Today's Objectives"/>
          <p:cNvSpPr txBox="1">
            <a:spLocks noGrp="1"/>
          </p:cNvSpPr>
          <p:nvPr>
            <p:ph type="title"/>
          </p:nvPr>
        </p:nvSpPr>
        <p:spPr>
          <a:xfrm>
            <a:off x="688340" y="837946"/>
            <a:ext cx="3793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Today’s</a:t>
            </a:r>
            <a:r>
              <a:rPr spc="-95" dirty="0"/>
              <a:t> </a:t>
            </a:r>
            <a:r>
              <a:rPr dirty="0"/>
              <a:t>Objectives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2028444"/>
            <a:ext cx="254508" cy="254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2900172"/>
            <a:ext cx="254508" cy="254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3771900"/>
            <a:ext cx="254508" cy="254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5515355"/>
            <a:ext cx="254508" cy="254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60094" y="1937131"/>
            <a:ext cx="7153275" cy="39103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40458B"/>
                </a:solidFill>
                <a:latin typeface="Tahoma"/>
                <a:cs typeface="Tahoma"/>
              </a:rPr>
              <a:t>Provide </a:t>
            </a:r>
            <a:r>
              <a:rPr sz="2600" dirty="0">
                <a:solidFill>
                  <a:srgbClr val="40458B"/>
                </a:solidFill>
                <a:latin typeface="Tahoma"/>
                <a:cs typeface="Tahoma"/>
              </a:rPr>
              <a:t>a brief </a:t>
            </a:r>
            <a:r>
              <a:rPr sz="2600" spc="-5" dirty="0">
                <a:solidFill>
                  <a:srgbClr val="40458B"/>
                </a:solidFill>
                <a:latin typeface="Tahoma"/>
                <a:cs typeface="Tahoma"/>
              </a:rPr>
              <a:t>introduction to </a:t>
            </a:r>
            <a:r>
              <a:rPr sz="2600" dirty="0">
                <a:solidFill>
                  <a:srgbClr val="40458B"/>
                </a:solidFill>
                <a:latin typeface="Tahoma"/>
                <a:cs typeface="Tahoma"/>
              </a:rPr>
              <a:t>OCR, including its  legal </a:t>
            </a:r>
            <a:r>
              <a:rPr sz="2600" spc="-5" dirty="0">
                <a:solidFill>
                  <a:srgbClr val="40458B"/>
                </a:solidFill>
                <a:latin typeface="Tahoma"/>
                <a:cs typeface="Tahoma"/>
              </a:rPr>
              <a:t>jurisdiction </a:t>
            </a:r>
            <a:r>
              <a:rPr sz="2600" dirty="0">
                <a:solidFill>
                  <a:srgbClr val="40458B"/>
                </a:solidFill>
                <a:latin typeface="Tahoma"/>
                <a:cs typeface="Tahoma"/>
              </a:rPr>
              <a:t>and </a:t>
            </a:r>
            <a:r>
              <a:rPr sz="2600" spc="-5" dirty="0">
                <a:solidFill>
                  <a:srgbClr val="40458B"/>
                </a:solidFill>
                <a:latin typeface="Tahoma"/>
                <a:cs typeface="Tahoma"/>
              </a:rPr>
              <a:t>case </a:t>
            </a:r>
            <a:r>
              <a:rPr sz="2600" dirty="0">
                <a:solidFill>
                  <a:srgbClr val="40458B"/>
                </a:solidFill>
                <a:latin typeface="Tahoma"/>
                <a:cs typeface="Tahoma"/>
              </a:rPr>
              <a:t>processing</a:t>
            </a:r>
            <a:r>
              <a:rPr sz="2600" spc="-4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40458B"/>
                </a:solidFill>
                <a:latin typeface="Tahoma"/>
                <a:cs typeface="Tahoma"/>
              </a:rPr>
              <a:t>procedures</a:t>
            </a:r>
            <a:endParaRPr sz="2600">
              <a:latin typeface="Tahoma"/>
              <a:cs typeface="Tahoma"/>
            </a:endParaRPr>
          </a:p>
          <a:p>
            <a:pPr marL="12700" marR="374015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40458B"/>
                </a:solidFill>
                <a:latin typeface="Tahoma"/>
                <a:cs typeface="Tahoma"/>
              </a:rPr>
              <a:t>Review </a:t>
            </a:r>
            <a:r>
              <a:rPr sz="2600" spc="-5" dirty="0">
                <a:solidFill>
                  <a:srgbClr val="40458B"/>
                </a:solidFill>
                <a:latin typeface="Tahoma"/>
                <a:cs typeface="Tahoma"/>
              </a:rPr>
              <a:t>the </a:t>
            </a:r>
            <a:r>
              <a:rPr sz="2600" dirty="0">
                <a:solidFill>
                  <a:srgbClr val="40458B"/>
                </a:solidFill>
                <a:latin typeface="Tahoma"/>
                <a:cs typeface="Tahoma"/>
              </a:rPr>
              <a:t>basic principles of </a:t>
            </a:r>
            <a:r>
              <a:rPr sz="2600" spc="-5" dirty="0">
                <a:solidFill>
                  <a:srgbClr val="40458B"/>
                </a:solidFill>
                <a:latin typeface="Tahoma"/>
                <a:cs typeface="Tahoma"/>
              </a:rPr>
              <a:t>Section 504 </a:t>
            </a:r>
            <a:r>
              <a:rPr sz="2600" dirty="0">
                <a:solidFill>
                  <a:srgbClr val="40458B"/>
                </a:solidFill>
                <a:latin typeface="Tahoma"/>
                <a:cs typeface="Tahoma"/>
              </a:rPr>
              <a:t>and  Title</a:t>
            </a:r>
            <a:r>
              <a:rPr sz="2600" spc="-2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600" spc="-5" dirty="0">
                <a:solidFill>
                  <a:srgbClr val="40458B"/>
                </a:solidFill>
                <a:latin typeface="Tahoma"/>
                <a:cs typeface="Tahoma"/>
              </a:rPr>
              <a:t>II</a:t>
            </a:r>
            <a:endParaRPr sz="2600">
              <a:latin typeface="Tahoma"/>
              <a:cs typeface="Tahoma"/>
            </a:endParaRPr>
          </a:p>
          <a:p>
            <a:pPr marL="12700" marR="372745">
              <a:lnSpc>
                <a:spcPct val="100000"/>
              </a:lnSpc>
              <a:spcBef>
                <a:spcPts val="620"/>
              </a:spcBef>
            </a:pPr>
            <a:r>
              <a:rPr sz="2600" spc="-5" dirty="0">
                <a:solidFill>
                  <a:srgbClr val="40458B"/>
                </a:solidFill>
                <a:latin typeface="Tahoma"/>
                <a:cs typeface="Tahoma"/>
              </a:rPr>
              <a:t>Discuss the </a:t>
            </a:r>
            <a:r>
              <a:rPr sz="2600" dirty="0">
                <a:solidFill>
                  <a:srgbClr val="40458B"/>
                </a:solidFill>
                <a:latin typeface="Tahoma"/>
                <a:cs typeface="Tahoma"/>
              </a:rPr>
              <a:t>basic principles </a:t>
            </a:r>
            <a:r>
              <a:rPr sz="2600" spc="-5" dirty="0">
                <a:solidFill>
                  <a:srgbClr val="40458B"/>
                </a:solidFill>
                <a:latin typeface="Tahoma"/>
                <a:cs typeface="Tahoma"/>
              </a:rPr>
              <a:t>for complying with  Section 504 </a:t>
            </a:r>
            <a:r>
              <a:rPr sz="2600" dirty="0">
                <a:solidFill>
                  <a:srgbClr val="40458B"/>
                </a:solidFill>
                <a:latin typeface="Tahoma"/>
                <a:cs typeface="Tahoma"/>
              </a:rPr>
              <a:t>and Title </a:t>
            </a:r>
            <a:r>
              <a:rPr sz="2600" spc="-5" dirty="0">
                <a:solidFill>
                  <a:srgbClr val="40458B"/>
                </a:solidFill>
                <a:latin typeface="Tahoma"/>
                <a:cs typeface="Tahoma"/>
              </a:rPr>
              <a:t>II </a:t>
            </a:r>
            <a:r>
              <a:rPr sz="2600" dirty="0">
                <a:solidFill>
                  <a:srgbClr val="40458B"/>
                </a:solidFill>
                <a:latin typeface="Tahoma"/>
                <a:cs typeface="Tahoma"/>
              </a:rPr>
              <a:t>as </a:t>
            </a:r>
            <a:r>
              <a:rPr sz="2600" spc="-5" dirty="0">
                <a:solidFill>
                  <a:srgbClr val="40458B"/>
                </a:solidFill>
                <a:latin typeface="Tahoma"/>
                <a:cs typeface="Tahoma"/>
              </a:rPr>
              <a:t>they </a:t>
            </a:r>
            <a:r>
              <a:rPr sz="2600" dirty="0">
                <a:solidFill>
                  <a:srgbClr val="40458B"/>
                </a:solidFill>
                <a:latin typeface="Tahoma"/>
                <a:cs typeface="Tahoma"/>
              </a:rPr>
              <a:t>apply</a:t>
            </a:r>
            <a:r>
              <a:rPr sz="2600" spc="-3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600" spc="-5" dirty="0">
                <a:solidFill>
                  <a:srgbClr val="40458B"/>
                </a:solidFill>
                <a:latin typeface="Tahoma"/>
                <a:cs typeface="Tahoma"/>
              </a:rPr>
              <a:t>to:</a:t>
            </a:r>
            <a:endParaRPr sz="2600">
              <a:latin typeface="Tahoma"/>
              <a:cs typeface="Tahoma"/>
            </a:endParaRPr>
          </a:p>
          <a:p>
            <a:pPr marL="413384" marR="508634" indent="-286385">
              <a:lnSpc>
                <a:spcPct val="100000"/>
              </a:lnSpc>
              <a:spcBef>
                <a:spcPts val="630"/>
              </a:spcBef>
              <a:buSzPct val="59615"/>
              <a:buFont typeface="Wingdings"/>
              <a:buChar char=""/>
              <a:tabLst>
                <a:tab pos="413384" algn="l"/>
                <a:tab pos="414020" algn="l"/>
              </a:tabLst>
            </a:pPr>
            <a:r>
              <a:rPr sz="2600" spc="-5" dirty="0">
                <a:solidFill>
                  <a:srgbClr val="40458B"/>
                </a:solidFill>
                <a:latin typeface="Tahoma"/>
                <a:cs typeface="Tahoma"/>
              </a:rPr>
              <a:t>Providing reasonable </a:t>
            </a:r>
            <a:r>
              <a:rPr sz="2600" dirty="0">
                <a:solidFill>
                  <a:srgbClr val="40458B"/>
                </a:solidFill>
                <a:latin typeface="Tahoma"/>
                <a:cs typeface="Tahoma"/>
              </a:rPr>
              <a:t>accommodations and  academic</a:t>
            </a:r>
            <a:r>
              <a:rPr sz="2600" spc="-3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40458B"/>
                </a:solidFill>
                <a:latin typeface="Tahoma"/>
                <a:cs typeface="Tahoma"/>
              </a:rPr>
              <a:t>adjustments</a:t>
            </a:r>
            <a:endParaRPr sz="2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spc="-5" dirty="0">
                <a:solidFill>
                  <a:srgbClr val="40458B"/>
                </a:solidFill>
                <a:latin typeface="Tahoma"/>
                <a:cs typeface="Tahoma"/>
              </a:rPr>
              <a:t>Discuss recent case findings </a:t>
            </a:r>
            <a:r>
              <a:rPr sz="2600" dirty="0">
                <a:solidFill>
                  <a:srgbClr val="40458B"/>
                </a:solidFill>
                <a:latin typeface="Tahoma"/>
                <a:cs typeface="Tahoma"/>
              </a:rPr>
              <a:t>and</a:t>
            </a:r>
            <a:r>
              <a:rPr sz="2600" spc="-2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40458B"/>
                </a:solidFill>
                <a:latin typeface="Tahoma"/>
                <a:cs typeface="Tahoma"/>
              </a:rPr>
              <a:t>determinations.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8" name="object 8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Documentation Continued" hidden="1"/>
          <p:cNvSpPr/>
          <p:nvPr/>
        </p:nvSpPr>
        <p:spPr>
          <a:xfrm>
            <a:off x="356615" y="554736"/>
            <a:ext cx="4639056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Documentation Continued"/>
          <p:cNvSpPr txBox="1">
            <a:spLocks noGrp="1"/>
          </p:cNvSpPr>
          <p:nvPr>
            <p:ph type="title"/>
          </p:nvPr>
        </p:nvSpPr>
        <p:spPr>
          <a:xfrm>
            <a:off x="688340" y="685777"/>
            <a:ext cx="5423535" cy="733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dirty="0">
                <a:solidFill>
                  <a:srgbClr val="40458B"/>
                </a:solidFill>
              </a:rPr>
              <a:t>Documentation</a:t>
            </a:r>
            <a:r>
              <a:rPr sz="4400" spc="-130" dirty="0">
                <a:solidFill>
                  <a:srgbClr val="40458B"/>
                </a:solidFill>
              </a:rPr>
              <a:t> </a:t>
            </a:r>
            <a:r>
              <a:rPr sz="4650" i="1" spc="-114" dirty="0">
                <a:solidFill>
                  <a:srgbClr val="40458B"/>
                </a:solidFill>
                <a:latin typeface="Tahoma"/>
                <a:cs typeface="Tahoma"/>
              </a:rPr>
              <a:t>cont’d</a:t>
            </a:r>
            <a:endParaRPr sz="4650">
              <a:latin typeface="Tahoma"/>
              <a:cs typeface="Tahoma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7240" y="2197607"/>
            <a:ext cx="304800" cy="31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7744" y="1991080"/>
            <a:ext cx="6821170" cy="363537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Current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testing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and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evaluation</a:t>
            </a:r>
            <a:r>
              <a:rPr sz="3200" spc="-2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data.</a:t>
            </a:r>
            <a:endParaRPr sz="3200">
              <a:latin typeface="Tahoma"/>
              <a:cs typeface="Tahoma"/>
            </a:endParaRPr>
          </a:p>
          <a:p>
            <a:pPr marL="583565" marR="5080">
              <a:lnSpc>
                <a:spcPct val="100000"/>
              </a:lnSpc>
              <a:spcBef>
                <a:spcPts val="770"/>
              </a:spcBef>
              <a:tabLst>
                <a:tab pos="4021454" algn="l"/>
              </a:tabLst>
            </a:pP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Documentation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demonstrating 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existing</a:t>
            </a:r>
            <a:r>
              <a:rPr sz="3200" spc="1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disability.	While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some 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disabilities may be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life-long, 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documentation may be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required to 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demonstrate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the current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impact of 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those</a:t>
            </a:r>
            <a:r>
              <a:rPr sz="3200" spc="-1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disabilities.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Documentation Continued"/>
          <p:cNvSpPr txBox="1">
            <a:spLocks noGrp="1"/>
          </p:cNvSpPr>
          <p:nvPr>
            <p:ph type="title"/>
          </p:nvPr>
        </p:nvSpPr>
        <p:spPr>
          <a:xfrm>
            <a:off x="688340" y="302932"/>
            <a:ext cx="5424170" cy="733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40458B"/>
                </a:solidFill>
              </a:rPr>
              <a:t>Documentation</a:t>
            </a:r>
            <a:r>
              <a:rPr sz="4400" spc="-65" dirty="0">
                <a:solidFill>
                  <a:srgbClr val="40458B"/>
                </a:solidFill>
              </a:rPr>
              <a:t> </a:t>
            </a:r>
            <a:r>
              <a:rPr sz="4650" i="1" spc="-114" dirty="0">
                <a:solidFill>
                  <a:srgbClr val="40458B"/>
                </a:solidFill>
                <a:latin typeface="Tahoma"/>
                <a:cs typeface="Tahoma"/>
              </a:rPr>
              <a:t>cont’d</a:t>
            </a:r>
            <a:endParaRPr sz="4650">
              <a:latin typeface="Tahoma"/>
              <a:cs typeface="Tahoma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839" y="2225039"/>
            <a:ext cx="304799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839" y="4517135"/>
            <a:ext cx="304799" cy="312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17294" y="2115438"/>
            <a:ext cx="5998845" cy="32454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</a:pP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Demonstration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of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the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need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for  services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based on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the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individual’s 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functional limitations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and current  level of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functioning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in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the  educational</a:t>
            </a:r>
            <a:r>
              <a:rPr sz="3200" spc="-2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setting.</a:t>
            </a:r>
            <a:endParaRPr sz="3200">
              <a:latin typeface="Tahoma"/>
              <a:cs typeface="Tahoma"/>
            </a:endParaRPr>
          </a:p>
          <a:p>
            <a:pPr marL="12700" marR="675005">
              <a:lnSpc>
                <a:spcPts val="3460"/>
              </a:lnSpc>
              <a:spcBef>
                <a:spcPts val="819"/>
              </a:spcBef>
            </a:pP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Comprehensive and</a:t>
            </a:r>
            <a:r>
              <a:rPr sz="3200" spc="-6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complete 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documentation.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Paying for Evaluation" hidden="1"/>
          <p:cNvSpPr/>
          <p:nvPr/>
        </p:nvSpPr>
        <p:spPr>
          <a:xfrm>
            <a:off x="356615" y="554736"/>
            <a:ext cx="5937504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Paying for Evaluation"/>
          <p:cNvSpPr txBox="1">
            <a:spLocks noGrp="1"/>
          </p:cNvSpPr>
          <p:nvPr>
            <p:ph type="title"/>
          </p:nvPr>
        </p:nvSpPr>
        <p:spPr>
          <a:xfrm>
            <a:off x="688340" y="716026"/>
            <a:ext cx="52374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40458B"/>
                </a:solidFill>
              </a:rPr>
              <a:t>Paying </a:t>
            </a:r>
            <a:r>
              <a:rPr sz="4400" spc="-5" dirty="0">
                <a:solidFill>
                  <a:srgbClr val="40458B"/>
                </a:solidFill>
              </a:rPr>
              <a:t>for</a:t>
            </a:r>
            <a:r>
              <a:rPr sz="4400" spc="-95" dirty="0">
                <a:solidFill>
                  <a:srgbClr val="40458B"/>
                </a:solidFill>
              </a:rPr>
              <a:t> </a:t>
            </a:r>
            <a:r>
              <a:rPr sz="4400" dirty="0">
                <a:solidFill>
                  <a:srgbClr val="40458B"/>
                </a:solidFill>
              </a:rPr>
              <a:t>Evaluation</a:t>
            </a:r>
            <a:endParaRPr sz="4400"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439" y="1685544"/>
            <a:ext cx="266700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439" y="3691128"/>
            <a:ext cx="266700" cy="274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439" y="4544567"/>
            <a:ext cx="266700" cy="274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83944" y="1589354"/>
            <a:ext cx="7212330" cy="44640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Colleges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are not required to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conduct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or pay  for a new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evaluation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to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document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 student’s  need for an academic adjustment. This may 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mean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the student must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pay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or find funding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to 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pay an appropriate professional to do</a:t>
            </a:r>
            <a:r>
              <a:rPr sz="2800" spc="12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it.</a:t>
            </a:r>
            <a:endParaRPr sz="2800">
              <a:latin typeface="Tahoma"/>
              <a:cs typeface="Tahoma"/>
            </a:endParaRPr>
          </a:p>
          <a:p>
            <a:pPr marL="12700" marR="132715">
              <a:lnSpc>
                <a:spcPts val="3030"/>
              </a:lnSpc>
              <a:spcBef>
                <a:spcPts val="710"/>
              </a:spcBef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An institution may choose to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conduct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its own 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evaluation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at its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own</a:t>
            </a:r>
            <a:r>
              <a:rPr sz="2800" spc="6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cost.</a:t>
            </a:r>
            <a:endParaRPr sz="2800">
              <a:latin typeface="Tahoma"/>
              <a:cs typeface="Tahoma"/>
            </a:endParaRPr>
          </a:p>
          <a:p>
            <a:pPr marL="12700" marR="181610">
              <a:lnSpc>
                <a:spcPct val="90000"/>
              </a:lnSpc>
              <a:spcBef>
                <a:spcPts val="625"/>
              </a:spcBef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In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order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to clarify the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documentation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and  obtain needed information, it is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often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helpful  for the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school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to simply talk to the student’s  diagnostician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with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the student’s</a:t>
            </a:r>
            <a:r>
              <a:rPr sz="2800" spc="6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permission.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Section 504 and or the 504 Coordinator and Grievance Procedur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Section </a:t>
            </a:r>
            <a:r>
              <a:rPr dirty="0"/>
              <a:t>504/ADA </a:t>
            </a:r>
            <a:r>
              <a:rPr spc="-5" dirty="0"/>
              <a:t>Coordinator</a:t>
            </a:r>
            <a:r>
              <a:rPr spc="-75" dirty="0"/>
              <a:t> </a:t>
            </a:r>
            <a:r>
              <a:rPr spc="-5" dirty="0"/>
              <a:t>and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3502152"/>
            <a:ext cx="292608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4965191"/>
            <a:ext cx="292608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5513832"/>
            <a:ext cx="292608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7244" y="837946"/>
            <a:ext cx="7529830" cy="5057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5095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660066"/>
                </a:solidFill>
                <a:latin typeface="Tahoma"/>
                <a:cs typeface="Tahoma"/>
              </a:rPr>
              <a:t>Grievance</a:t>
            </a:r>
            <a:r>
              <a:rPr sz="3600" spc="1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660066"/>
                </a:solidFill>
                <a:latin typeface="Tahoma"/>
                <a:cs typeface="Tahoma"/>
              </a:rPr>
              <a:t>Procedures</a:t>
            </a:r>
            <a:endParaRPr sz="3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50">
              <a:latin typeface="Times New Roman"/>
              <a:cs typeface="Times New Roman"/>
            </a:endParaRPr>
          </a:p>
          <a:p>
            <a:pPr marL="354965" marR="1007110" indent="-342900">
              <a:lnSpc>
                <a:spcPct val="100000"/>
              </a:lnSpc>
            </a:pPr>
            <a:r>
              <a:rPr sz="3000" spc="-5" dirty="0">
                <a:solidFill>
                  <a:srgbClr val="40458B"/>
                </a:solidFill>
                <a:latin typeface="Tahoma"/>
                <a:cs typeface="Tahoma"/>
              </a:rPr>
              <a:t>If </a:t>
            </a:r>
            <a:r>
              <a:rPr sz="3000" dirty="0">
                <a:solidFill>
                  <a:srgbClr val="40458B"/>
                </a:solidFill>
                <a:latin typeface="Tahoma"/>
                <a:cs typeface="Tahoma"/>
              </a:rPr>
              <a:t>a </a:t>
            </a:r>
            <a:r>
              <a:rPr sz="3000" spc="-5" dirty="0">
                <a:solidFill>
                  <a:srgbClr val="40458B"/>
                </a:solidFill>
                <a:latin typeface="Tahoma"/>
                <a:cs typeface="Tahoma"/>
              </a:rPr>
              <a:t>student </a:t>
            </a:r>
            <a:r>
              <a:rPr sz="3000" dirty="0">
                <a:solidFill>
                  <a:srgbClr val="40458B"/>
                </a:solidFill>
                <a:latin typeface="Tahoma"/>
                <a:cs typeface="Tahoma"/>
              </a:rPr>
              <a:t>believes he/she is being  </a:t>
            </a:r>
            <a:r>
              <a:rPr sz="3000" spc="-5" dirty="0">
                <a:solidFill>
                  <a:srgbClr val="40458B"/>
                </a:solidFill>
                <a:latin typeface="Tahoma"/>
                <a:cs typeface="Tahoma"/>
              </a:rPr>
              <a:t>discriminated against </a:t>
            </a:r>
            <a:r>
              <a:rPr sz="3000" dirty="0">
                <a:solidFill>
                  <a:srgbClr val="40458B"/>
                </a:solidFill>
                <a:latin typeface="Tahoma"/>
                <a:cs typeface="Tahoma"/>
              </a:rPr>
              <a:t>on the basis of  </a:t>
            </a:r>
            <a:r>
              <a:rPr sz="3000" spc="-5" dirty="0">
                <a:solidFill>
                  <a:srgbClr val="40458B"/>
                </a:solidFill>
                <a:latin typeface="Tahoma"/>
                <a:cs typeface="Tahoma"/>
              </a:rPr>
              <a:t>disability, the student</a:t>
            </a:r>
            <a:r>
              <a:rPr sz="3000" spc="-1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40458B"/>
                </a:solidFill>
                <a:latin typeface="Tahoma"/>
                <a:cs typeface="Tahoma"/>
              </a:rPr>
              <a:t>may:</a:t>
            </a:r>
            <a:endParaRPr sz="3000">
              <a:latin typeface="Tahoma"/>
              <a:cs typeface="Tahoma"/>
            </a:endParaRPr>
          </a:p>
          <a:p>
            <a:pPr marL="354965" marR="442595" algn="just">
              <a:lnSpc>
                <a:spcPct val="100000"/>
              </a:lnSpc>
              <a:spcBef>
                <a:spcPts val="725"/>
              </a:spcBef>
            </a:pPr>
            <a:r>
              <a:rPr sz="3000" dirty="0">
                <a:solidFill>
                  <a:srgbClr val="40458B"/>
                </a:solidFill>
                <a:latin typeface="Tahoma"/>
                <a:cs typeface="Tahoma"/>
              </a:rPr>
              <a:t>Contact </a:t>
            </a:r>
            <a:r>
              <a:rPr sz="3000" spc="-5" dirty="0">
                <a:solidFill>
                  <a:srgbClr val="40458B"/>
                </a:solidFill>
                <a:latin typeface="Tahoma"/>
                <a:cs typeface="Tahoma"/>
              </a:rPr>
              <a:t>the </a:t>
            </a:r>
            <a:r>
              <a:rPr sz="3000" dirty="0">
                <a:solidFill>
                  <a:srgbClr val="40458B"/>
                </a:solidFill>
                <a:latin typeface="Tahoma"/>
                <a:cs typeface="Tahoma"/>
              </a:rPr>
              <a:t>person </a:t>
            </a:r>
            <a:r>
              <a:rPr sz="3000" spc="-5" dirty="0">
                <a:solidFill>
                  <a:srgbClr val="40458B"/>
                </a:solidFill>
                <a:latin typeface="Tahoma"/>
                <a:cs typeface="Tahoma"/>
              </a:rPr>
              <a:t>who coordinates</a:t>
            </a:r>
            <a:r>
              <a:rPr sz="3000" spc="-12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000" spc="-5" dirty="0">
                <a:solidFill>
                  <a:srgbClr val="40458B"/>
                </a:solidFill>
                <a:latin typeface="Tahoma"/>
                <a:cs typeface="Tahoma"/>
              </a:rPr>
              <a:t>the  school’s compliance with Section 504 </a:t>
            </a:r>
            <a:r>
              <a:rPr sz="3000" dirty="0">
                <a:solidFill>
                  <a:srgbClr val="40458B"/>
                </a:solidFill>
                <a:latin typeface="Tahoma"/>
                <a:cs typeface="Tahoma"/>
              </a:rPr>
              <a:t>or  </a:t>
            </a:r>
            <a:r>
              <a:rPr sz="3000" spc="-5" dirty="0">
                <a:solidFill>
                  <a:srgbClr val="40458B"/>
                </a:solidFill>
                <a:latin typeface="Tahoma"/>
                <a:cs typeface="Tahoma"/>
              </a:rPr>
              <a:t>the</a:t>
            </a:r>
            <a:r>
              <a:rPr sz="3000" spc="-1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40458B"/>
                </a:solidFill>
                <a:latin typeface="Tahoma"/>
                <a:cs typeface="Tahoma"/>
              </a:rPr>
              <a:t>ADA.</a:t>
            </a:r>
            <a:endParaRPr sz="3000">
              <a:latin typeface="Tahoma"/>
              <a:cs typeface="Tahoma"/>
            </a:endParaRPr>
          </a:p>
          <a:p>
            <a:pPr marL="354965" marR="5080">
              <a:lnSpc>
                <a:spcPct val="120100"/>
              </a:lnSpc>
            </a:pPr>
            <a:r>
              <a:rPr sz="3000" spc="-5" dirty="0">
                <a:solidFill>
                  <a:srgbClr val="40458B"/>
                </a:solidFill>
                <a:latin typeface="Tahoma"/>
                <a:cs typeface="Tahoma"/>
              </a:rPr>
              <a:t>Consult </a:t>
            </a:r>
            <a:r>
              <a:rPr sz="3000" dirty="0">
                <a:solidFill>
                  <a:srgbClr val="40458B"/>
                </a:solidFill>
                <a:latin typeface="Tahoma"/>
                <a:cs typeface="Tahoma"/>
              </a:rPr>
              <a:t>the </a:t>
            </a:r>
            <a:r>
              <a:rPr sz="3000" spc="-5" dirty="0">
                <a:solidFill>
                  <a:srgbClr val="40458B"/>
                </a:solidFill>
                <a:latin typeface="Tahoma"/>
                <a:cs typeface="Tahoma"/>
              </a:rPr>
              <a:t>school’s grievance </a:t>
            </a:r>
            <a:r>
              <a:rPr sz="3000" dirty="0">
                <a:solidFill>
                  <a:srgbClr val="40458B"/>
                </a:solidFill>
                <a:latin typeface="Tahoma"/>
                <a:cs typeface="Tahoma"/>
              </a:rPr>
              <a:t>procedures.  </a:t>
            </a:r>
            <a:r>
              <a:rPr sz="3000" spc="-5" dirty="0">
                <a:solidFill>
                  <a:srgbClr val="40458B"/>
                </a:solidFill>
                <a:latin typeface="Tahoma"/>
                <a:cs typeface="Tahoma"/>
              </a:rPr>
              <a:t>Contact</a:t>
            </a:r>
            <a:r>
              <a:rPr sz="3000" spc="-1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000" spc="-5" dirty="0">
                <a:solidFill>
                  <a:srgbClr val="40458B"/>
                </a:solidFill>
                <a:latin typeface="Tahoma"/>
                <a:cs typeface="Tahoma"/>
              </a:rPr>
              <a:t>OCR.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7" name="object 7" descr="March Two Thousand Six"/>
          <p:cNvSpPr txBox="1"/>
          <p:nvPr/>
        </p:nvSpPr>
        <p:spPr>
          <a:xfrm>
            <a:off x="764540" y="6433820"/>
            <a:ext cx="581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0458B"/>
                </a:solidFill>
                <a:latin typeface="Tahoma"/>
                <a:cs typeface="Tahoma"/>
              </a:rPr>
              <a:t>3/2006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 hidden="1"/>
          <p:cNvSpPr txBox="1"/>
          <p:nvPr/>
        </p:nvSpPr>
        <p:spPr>
          <a:xfrm>
            <a:off x="8158733" y="6433820"/>
            <a:ext cx="22097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0458B"/>
                </a:solidFill>
                <a:latin typeface="Tahoma"/>
                <a:cs typeface="Tahoma"/>
              </a:rPr>
              <a:t>33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How To Reach Us"/>
          <p:cNvSpPr txBox="1">
            <a:spLocks noGrp="1"/>
          </p:cNvSpPr>
          <p:nvPr>
            <p:ph type="title"/>
          </p:nvPr>
        </p:nvSpPr>
        <p:spPr>
          <a:xfrm>
            <a:off x="2101976" y="716026"/>
            <a:ext cx="47879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45895" algn="l"/>
              </a:tabLst>
            </a:pPr>
            <a:r>
              <a:rPr sz="4400" b="1" spc="-5" dirty="0">
                <a:latin typeface="Tahoma"/>
                <a:cs typeface="Tahoma"/>
              </a:rPr>
              <a:t>How	</a:t>
            </a:r>
            <a:r>
              <a:rPr sz="4400" b="1" spc="-10" dirty="0">
                <a:latin typeface="Tahoma"/>
                <a:cs typeface="Tahoma"/>
              </a:rPr>
              <a:t>to </a:t>
            </a:r>
            <a:r>
              <a:rPr sz="4400" b="1" spc="-5" dirty="0">
                <a:latin typeface="Tahoma"/>
                <a:cs typeface="Tahoma"/>
              </a:rPr>
              <a:t>Reach</a:t>
            </a:r>
            <a:r>
              <a:rPr sz="4400" b="1" spc="-70" dirty="0">
                <a:latin typeface="Tahoma"/>
                <a:cs typeface="Tahoma"/>
              </a:rPr>
              <a:t> </a:t>
            </a:r>
            <a:r>
              <a:rPr sz="4400" b="1" dirty="0">
                <a:latin typeface="Tahoma"/>
                <a:cs typeface="Tahoma"/>
              </a:rPr>
              <a:t>Us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 descr="Hyperlink to web site for OCR www.ed.gov/ocr"/>
          <p:cNvSpPr txBox="1"/>
          <p:nvPr/>
        </p:nvSpPr>
        <p:spPr>
          <a:xfrm>
            <a:off x="917244" y="1937130"/>
            <a:ext cx="375157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40180" algn="l"/>
              </a:tabLst>
            </a:pPr>
            <a:r>
              <a:rPr sz="2500" spc="-5" dirty="0">
                <a:solidFill>
                  <a:srgbClr val="444444"/>
                </a:solidFill>
                <a:latin typeface="Tahoma"/>
                <a:cs typeface="Tahoma"/>
              </a:rPr>
              <a:t>Websi</a:t>
            </a:r>
            <a:r>
              <a:rPr sz="2500" spc="5" dirty="0">
                <a:solidFill>
                  <a:srgbClr val="444444"/>
                </a:solidFill>
                <a:latin typeface="Tahoma"/>
                <a:cs typeface="Tahoma"/>
              </a:rPr>
              <a:t>t</a:t>
            </a:r>
            <a:r>
              <a:rPr sz="2500" spc="-10" dirty="0">
                <a:solidFill>
                  <a:srgbClr val="444444"/>
                </a:solidFill>
                <a:latin typeface="Tahoma"/>
                <a:cs typeface="Tahoma"/>
              </a:rPr>
              <a:t>e</a:t>
            </a:r>
            <a:r>
              <a:rPr sz="2500" spc="-5" dirty="0">
                <a:solidFill>
                  <a:srgbClr val="444444"/>
                </a:solidFill>
                <a:latin typeface="Tahoma"/>
                <a:cs typeface="Tahoma"/>
              </a:rPr>
              <a:t>:</a:t>
            </a:r>
            <a:r>
              <a:rPr sz="2500" dirty="0">
                <a:solidFill>
                  <a:srgbClr val="444444"/>
                </a:solidFill>
                <a:latin typeface="Tahoma"/>
                <a:cs typeface="Tahoma"/>
              </a:rPr>
              <a:t>	</a:t>
            </a:r>
            <a:r>
              <a:rPr sz="2500" spc="-10" dirty="0">
                <a:solidFill>
                  <a:srgbClr val="6E88F7"/>
                </a:solidFill>
                <a:latin typeface="Tahoma"/>
                <a:cs typeface="Tahoma"/>
                <a:hlinkClick r:id="rId2"/>
              </a:rPr>
              <a:t>w</a:t>
            </a:r>
            <a:r>
              <a:rPr sz="2500" spc="-15" dirty="0">
                <a:solidFill>
                  <a:srgbClr val="6E88F7"/>
                </a:solidFill>
                <a:latin typeface="Tahoma"/>
                <a:cs typeface="Tahoma"/>
                <a:hlinkClick r:id="rId2"/>
              </a:rPr>
              <a:t>w</a:t>
            </a:r>
            <a:r>
              <a:rPr sz="2500" spc="-10" dirty="0">
                <a:solidFill>
                  <a:srgbClr val="6E88F7"/>
                </a:solidFill>
                <a:latin typeface="Tahoma"/>
                <a:cs typeface="Tahoma"/>
                <a:hlinkClick r:id="rId2"/>
              </a:rPr>
              <a:t>w.</a:t>
            </a:r>
            <a:r>
              <a:rPr sz="2500" spc="-20" dirty="0">
                <a:solidFill>
                  <a:srgbClr val="6E88F7"/>
                </a:solidFill>
                <a:latin typeface="Tahoma"/>
                <a:cs typeface="Tahoma"/>
                <a:hlinkClick r:id="rId2"/>
              </a:rPr>
              <a:t>e</a:t>
            </a:r>
            <a:r>
              <a:rPr sz="2500" spc="-5" dirty="0">
                <a:solidFill>
                  <a:srgbClr val="6E88F7"/>
                </a:solidFill>
                <a:latin typeface="Tahoma"/>
                <a:cs typeface="Tahoma"/>
                <a:hlinkClick r:id="rId2"/>
              </a:rPr>
              <a:t>d.gov</a:t>
            </a:r>
            <a:r>
              <a:rPr sz="2500" spc="5" dirty="0">
                <a:solidFill>
                  <a:srgbClr val="6E88F7"/>
                </a:solidFill>
                <a:latin typeface="Tahoma"/>
                <a:cs typeface="Tahoma"/>
                <a:hlinkClick r:id="rId2"/>
              </a:rPr>
              <a:t>/</a:t>
            </a:r>
            <a:r>
              <a:rPr sz="2500" spc="-5" dirty="0">
                <a:solidFill>
                  <a:srgbClr val="6E88F7"/>
                </a:solidFill>
                <a:latin typeface="Tahoma"/>
                <a:cs typeface="Tahoma"/>
                <a:hlinkClick r:id="rId2"/>
              </a:rPr>
              <a:t>ocr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5" name="object 5" descr="Address and phone numbers for OCR offices in New York City"/>
          <p:cNvSpPr txBox="1"/>
          <p:nvPr/>
        </p:nvSpPr>
        <p:spPr>
          <a:xfrm>
            <a:off x="917244" y="2776194"/>
            <a:ext cx="380619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U.S. Department of Education 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Office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for Civil</a:t>
            </a:r>
            <a:r>
              <a:rPr sz="200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Rights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New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York</a:t>
            </a:r>
            <a:r>
              <a:rPr sz="20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Office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32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Old Slip, 26th</a:t>
            </a:r>
            <a:r>
              <a:rPr sz="20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Floor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New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York,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NY</a:t>
            </a:r>
            <a:r>
              <a:rPr sz="20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ahoma"/>
                <a:cs typeface="Tahoma"/>
              </a:rPr>
              <a:t>10005-2500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Telephone: (646)</a:t>
            </a:r>
            <a:r>
              <a:rPr sz="20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428-3800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Facsimile: (646)</a:t>
            </a:r>
            <a:r>
              <a:rPr sz="20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428-3843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Email:</a:t>
            </a:r>
            <a:r>
              <a:rPr sz="20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  <a:hlinkClick r:id="rId3"/>
              </a:rPr>
              <a:t>OCR.NewYork@ed.gov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 hidden="1"/>
          <p:cNvSpPr txBox="1"/>
          <p:nvPr/>
        </p:nvSpPr>
        <p:spPr>
          <a:xfrm>
            <a:off x="8158733" y="6433820"/>
            <a:ext cx="22097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0458B"/>
                </a:solidFill>
                <a:latin typeface="Tahoma"/>
                <a:cs typeface="Tahoma"/>
              </a:rPr>
              <a:t>34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OCR's Legal Jurisdiction" hidden="1"/>
          <p:cNvSpPr/>
          <p:nvPr/>
        </p:nvSpPr>
        <p:spPr>
          <a:xfrm>
            <a:off x="356615" y="554736"/>
            <a:ext cx="6571488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OCR's Legal Jurisdiction"/>
          <p:cNvSpPr txBox="1">
            <a:spLocks noGrp="1"/>
          </p:cNvSpPr>
          <p:nvPr>
            <p:ph type="title"/>
          </p:nvPr>
        </p:nvSpPr>
        <p:spPr>
          <a:xfrm>
            <a:off x="688340" y="716026"/>
            <a:ext cx="58788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40458B"/>
                </a:solidFill>
              </a:rPr>
              <a:t>OCR’s Legal</a:t>
            </a:r>
            <a:r>
              <a:rPr sz="4400" spc="-70" dirty="0">
                <a:solidFill>
                  <a:srgbClr val="40458B"/>
                </a:solidFill>
              </a:rPr>
              <a:t> </a:t>
            </a:r>
            <a:r>
              <a:rPr sz="4400" dirty="0">
                <a:solidFill>
                  <a:srgbClr val="40458B"/>
                </a:solidFill>
              </a:rPr>
              <a:t>Jurisdiction</a:t>
            </a:r>
            <a:endParaRPr sz="4400" dirty="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839" y="1914144"/>
            <a:ext cx="266700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839" y="2383535"/>
            <a:ext cx="266700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839" y="3236976"/>
            <a:ext cx="266700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839" y="4090415"/>
            <a:ext cx="266700" cy="274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839" y="4943855"/>
            <a:ext cx="266700" cy="274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839" y="5413247"/>
            <a:ext cx="266700" cy="274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36294" y="1774977"/>
            <a:ext cx="6419215" cy="39954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Title VI of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the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Civil Rights Act of</a:t>
            </a:r>
            <a:r>
              <a:rPr sz="2800" spc="7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1964</a:t>
            </a:r>
            <a:endParaRPr sz="2800" dirty="0">
              <a:latin typeface="Tahoma"/>
              <a:cs typeface="Tahoma"/>
            </a:endParaRPr>
          </a:p>
          <a:p>
            <a:pPr marL="12700" marR="5080">
              <a:lnSpc>
                <a:spcPts val="3020"/>
              </a:lnSpc>
              <a:spcBef>
                <a:spcPts val="720"/>
              </a:spcBef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Title IX of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the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Education Amendments 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of 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1972</a:t>
            </a:r>
            <a:endParaRPr sz="2800" dirty="0">
              <a:latin typeface="Tahoma"/>
              <a:cs typeface="Tahoma"/>
            </a:endParaRPr>
          </a:p>
          <a:p>
            <a:pPr marL="12700" marR="264795">
              <a:lnSpc>
                <a:spcPts val="3020"/>
              </a:lnSpc>
              <a:spcBef>
                <a:spcPts val="680"/>
              </a:spcBef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Section 504 of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the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Rehabilitation Act of 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1973</a:t>
            </a:r>
            <a:endParaRPr sz="2800" dirty="0">
              <a:latin typeface="Tahoma"/>
              <a:cs typeface="Tahoma"/>
            </a:endParaRPr>
          </a:p>
          <a:p>
            <a:pPr marL="12700" marR="52069">
              <a:lnSpc>
                <a:spcPts val="3020"/>
              </a:lnSpc>
              <a:spcBef>
                <a:spcPts val="685"/>
              </a:spcBef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Title II of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the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Americans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with Disabilities 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Act of</a:t>
            </a:r>
            <a:r>
              <a:rPr sz="2800" spc="-1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1990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The Age </a:t>
            </a:r>
            <a:r>
              <a:rPr sz="2800" spc="-10" dirty="0">
                <a:solidFill>
                  <a:srgbClr val="40458B"/>
                </a:solidFill>
                <a:latin typeface="Tahoma"/>
                <a:cs typeface="Tahoma"/>
              </a:rPr>
              <a:t>Discrimination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Act of</a:t>
            </a:r>
            <a:r>
              <a:rPr sz="2800" spc="3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1975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Boy Scouts of America Equal Access</a:t>
            </a:r>
            <a:r>
              <a:rPr sz="280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40458B"/>
                </a:solidFill>
                <a:latin typeface="Tahoma"/>
                <a:cs typeface="Tahoma"/>
              </a:rPr>
              <a:t>Act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2" name="object 12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How Does OCR Enforce the Law?" hidden="1"/>
          <p:cNvSpPr/>
          <p:nvPr/>
        </p:nvSpPr>
        <p:spPr>
          <a:xfrm>
            <a:off x="356615" y="646176"/>
            <a:ext cx="7559040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ow does OCR Enforce the Law?"/>
          <p:cNvSpPr txBox="1">
            <a:spLocks noGrp="1"/>
          </p:cNvSpPr>
          <p:nvPr>
            <p:ph type="title"/>
          </p:nvPr>
        </p:nvSpPr>
        <p:spPr>
          <a:xfrm>
            <a:off x="688340" y="807465"/>
            <a:ext cx="668718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40458B"/>
                </a:solidFill>
              </a:rPr>
              <a:t>How </a:t>
            </a:r>
            <a:r>
              <a:rPr sz="4400" dirty="0">
                <a:solidFill>
                  <a:srgbClr val="40458B"/>
                </a:solidFill>
              </a:rPr>
              <a:t>does OCR </a:t>
            </a:r>
            <a:r>
              <a:rPr sz="4400" spc="-5" dirty="0">
                <a:solidFill>
                  <a:srgbClr val="40458B"/>
                </a:solidFill>
              </a:rPr>
              <a:t>enforce</a:t>
            </a:r>
            <a:r>
              <a:rPr sz="4400" spc="-60" dirty="0">
                <a:solidFill>
                  <a:srgbClr val="40458B"/>
                </a:solidFill>
              </a:rPr>
              <a:t> </a:t>
            </a:r>
            <a:r>
              <a:rPr sz="4400" spc="-5" dirty="0">
                <a:solidFill>
                  <a:srgbClr val="40458B"/>
                </a:solidFill>
              </a:rPr>
              <a:t>the</a:t>
            </a:r>
            <a:endParaRPr sz="4400" dirty="0"/>
          </a:p>
        </p:txBody>
      </p:sp>
      <p:sp>
        <p:nvSpPr>
          <p:cNvPr id="6" name="object 6" descr="OCR"/>
          <p:cNvSpPr txBox="1"/>
          <p:nvPr/>
        </p:nvSpPr>
        <p:spPr>
          <a:xfrm>
            <a:off x="993444" y="3374847"/>
            <a:ext cx="1124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40458B"/>
                </a:solidFill>
                <a:latin typeface="Tahoma"/>
                <a:cs typeface="Tahoma"/>
              </a:rPr>
              <a:t>OCR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0839" y="2875914"/>
            <a:ext cx="304800" cy="31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8340" y="1478102"/>
            <a:ext cx="6078855" cy="1802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40458B"/>
                </a:solidFill>
                <a:latin typeface="Tahoma"/>
                <a:cs typeface="Tahoma"/>
              </a:rPr>
              <a:t>law?</a:t>
            </a:r>
            <a:endParaRPr sz="4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200" dirty="0">
              <a:latin typeface="Times New Roman"/>
              <a:cs typeface="Times New Roman"/>
            </a:endParaRPr>
          </a:p>
          <a:p>
            <a:pPr marL="2566035">
              <a:lnSpc>
                <a:spcPct val="100000"/>
              </a:lnSpc>
            </a:pP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resolves</a:t>
            </a:r>
            <a:r>
              <a:rPr sz="3200" spc="-6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complaints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0839" y="3461003"/>
            <a:ext cx="304800" cy="31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41675" y="3351657"/>
            <a:ext cx="5226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conducts compliance</a:t>
            </a:r>
            <a:r>
              <a:rPr sz="3200" spc="-1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reviews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0839" y="4046220"/>
            <a:ext cx="304800" cy="312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41675" y="3936949"/>
            <a:ext cx="324231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provides</a:t>
            </a:r>
            <a:r>
              <a:rPr sz="3200" spc="-4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technical 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assistance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3" name="object 13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Complaint Resolution" hidden="1"/>
          <p:cNvSpPr/>
          <p:nvPr/>
        </p:nvSpPr>
        <p:spPr>
          <a:xfrm>
            <a:off x="356615" y="554736"/>
            <a:ext cx="5929884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Complaint Resolution"/>
          <p:cNvSpPr txBox="1">
            <a:spLocks noGrp="1"/>
          </p:cNvSpPr>
          <p:nvPr>
            <p:ph type="title"/>
          </p:nvPr>
        </p:nvSpPr>
        <p:spPr>
          <a:xfrm>
            <a:off x="688340" y="716026"/>
            <a:ext cx="52349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40458B"/>
                </a:solidFill>
              </a:rPr>
              <a:t>Complaint</a:t>
            </a:r>
            <a:r>
              <a:rPr sz="4400" spc="-85" dirty="0">
                <a:solidFill>
                  <a:srgbClr val="40458B"/>
                </a:solidFill>
              </a:rPr>
              <a:t> </a:t>
            </a:r>
            <a:r>
              <a:rPr sz="4400" dirty="0">
                <a:solidFill>
                  <a:srgbClr val="40458B"/>
                </a:solidFill>
              </a:rPr>
              <a:t>Resolution</a:t>
            </a:r>
            <a:endParaRPr sz="440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2036064"/>
            <a:ext cx="278891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2566416"/>
            <a:ext cx="278891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3096767"/>
            <a:ext cx="278891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3627120"/>
            <a:ext cx="278891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4157471"/>
            <a:ext cx="278891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4687823"/>
            <a:ext cx="278891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5218176"/>
            <a:ext cx="278891" cy="283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60094" y="1847825"/>
            <a:ext cx="7159625" cy="4180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35550">
              <a:lnSpc>
                <a:spcPct val="120000"/>
              </a:lnSpc>
              <a:spcBef>
                <a:spcPts val="100"/>
              </a:spcBef>
            </a:pPr>
            <a:r>
              <a:rPr sz="2900" spc="-5" dirty="0">
                <a:solidFill>
                  <a:srgbClr val="40458B"/>
                </a:solidFill>
                <a:latin typeface="Tahoma"/>
                <a:cs typeface="Tahoma"/>
              </a:rPr>
              <a:t>Evaluation  Investigati</a:t>
            </a:r>
            <a:r>
              <a:rPr sz="2900" spc="-10" dirty="0">
                <a:solidFill>
                  <a:srgbClr val="40458B"/>
                </a:solidFill>
                <a:latin typeface="Tahoma"/>
                <a:cs typeface="Tahoma"/>
              </a:rPr>
              <a:t>o</a:t>
            </a:r>
            <a:r>
              <a:rPr sz="2900" dirty="0">
                <a:solidFill>
                  <a:srgbClr val="40458B"/>
                </a:solidFill>
                <a:latin typeface="Tahoma"/>
                <a:cs typeface="Tahoma"/>
              </a:rPr>
              <a:t>n</a:t>
            </a:r>
            <a:endParaRPr sz="290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</a:pPr>
            <a:r>
              <a:rPr sz="2900" spc="-5" dirty="0">
                <a:solidFill>
                  <a:srgbClr val="40458B"/>
                </a:solidFill>
                <a:latin typeface="Tahoma"/>
                <a:cs typeface="Tahoma"/>
              </a:rPr>
              <a:t>Resolution Agreement </a:t>
            </a:r>
            <a:r>
              <a:rPr sz="2900" dirty="0">
                <a:solidFill>
                  <a:srgbClr val="40458B"/>
                </a:solidFill>
                <a:latin typeface="Tahoma"/>
                <a:cs typeface="Tahoma"/>
              </a:rPr>
              <a:t>(to </a:t>
            </a:r>
            <a:r>
              <a:rPr sz="2900" spc="-5" dirty="0">
                <a:solidFill>
                  <a:srgbClr val="40458B"/>
                </a:solidFill>
                <a:latin typeface="Tahoma"/>
                <a:cs typeface="Tahoma"/>
              </a:rPr>
              <a:t>settle the </a:t>
            </a:r>
            <a:r>
              <a:rPr sz="2900" dirty="0">
                <a:solidFill>
                  <a:srgbClr val="40458B"/>
                </a:solidFill>
                <a:latin typeface="Tahoma"/>
                <a:cs typeface="Tahoma"/>
              </a:rPr>
              <a:t>matter)  </a:t>
            </a:r>
            <a:r>
              <a:rPr sz="2900" spc="-5" dirty="0">
                <a:solidFill>
                  <a:srgbClr val="40458B"/>
                </a:solidFill>
                <a:latin typeface="Tahoma"/>
                <a:cs typeface="Tahoma"/>
              </a:rPr>
              <a:t>Section </a:t>
            </a:r>
            <a:r>
              <a:rPr sz="2900" dirty="0">
                <a:solidFill>
                  <a:srgbClr val="40458B"/>
                </a:solidFill>
                <a:latin typeface="Tahoma"/>
                <a:cs typeface="Tahoma"/>
              </a:rPr>
              <a:t>302 </a:t>
            </a:r>
            <a:r>
              <a:rPr sz="2900" spc="-5" dirty="0">
                <a:solidFill>
                  <a:srgbClr val="40458B"/>
                </a:solidFill>
                <a:latin typeface="Tahoma"/>
                <a:cs typeface="Tahoma"/>
              </a:rPr>
              <a:t>Resolution</a:t>
            </a:r>
            <a:endParaRPr sz="2900">
              <a:latin typeface="Tahoma"/>
              <a:cs typeface="Tahoma"/>
            </a:endParaRPr>
          </a:p>
          <a:p>
            <a:pPr marL="12700" marR="1406525">
              <a:lnSpc>
                <a:spcPct val="120000"/>
              </a:lnSpc>
              <a:spcBef>
                <a:spcPts val="5"/>
              </a:spcBef>
            </a:pPr>
            <a:r>
              <a:rPr sz="2900" spc="-5" dirty="0">
                <a:solidFill>
                  <a:srgbClr val="40458B"/>
                </a:solidFill>
                <a:latin typeface="Tahoma"/>
                <a:cs typeface="Tahoma"/>
              </a:rPr>
              <a:t>Letter </a:t>
            </a:r>
            <a:r>
              <a:rPr sz="2900" dirty="0">
                <a:solidFill>
                  <a:srgbClr val="40458B"/>
                </a:solidFill>
                <a:latin typeface="Tahoma"/>
                <a:cs typeface="Tahoma"/>
              </a:rPr>
              <a:t>of </a:t>
            </a:r>
            <a:r>
              <a:rPr sz="2900" spc="-5" dirty="0">
                <a:solidFill>
                  <a:srgbClr val="40458B"/>
                </a:solidFill>
                <a:latin typeface="Tahoma"/>
                <a:cs typeface="Tahoma"/>
              </a:rPr>
              <a:t>Findings </a:t>
            </a:r>
            <a:r>
              <a:rPr sz="2900" dirty="0">
                <a:solidFill>
                  <a:srgbClr val="40458B"/>
                </a:solidFill>
                <a:latin typeface="Tahoma"/>
                <a:cs typeface="Tahoma"/>
              </a:rPr>
              <a:t>and </a:t>
            </a:r>
            <a:r>
              <a:rPr sz="2900" spc="-5" dirty="0">
                <a:solidFill>
                  <a:srgbClr val="40458B"/>
                </a:solidFill>
                <a:latin typeface="Tahoma"/>
                <a:cs typeface="Tahoma"/>
              </a:rPr>
              <a:t>Enforcement  Monitoring</a:t>
            </a:r>
            <a:endParaRPr sz="2900">
              <a:latin typeface="Tahoma"/>
              <a:cs typeface="Tahoma"/>
            </a:endParaRPr>
          </a:p>
          <a:p>
            <a:pPr marL="12700" marR="327025">
              <a:lnSpc>
                <a:spcPct val="100000"/>
              </a:lnSpc>
              <a:spcBef>
                <a:spcPts val="695"/>
              </a:spcBef>
            </a:pPr>
            <a:r>
              <a:rPr sz="2900" spc="-5" dirty="0">
                <a:solidFill>
                  <a:srgbClr val="40458B"/>
                </a:solidFill>
                <a:latin typeface="Tahoma"/>
                <a:cs typeface="Tahoma"/>
              </a:rPr>
              <a:t>Facilitated </a:t>
            </a:r>
            <a:r>
              <a:rPr sz="2900" dirty="0">
                <a:solidFill>
                  <a:srgbClr val="40458B"/>
                </a:solidFill>
                <a:latin typeface="Tahoma"/>
                <a:cs typeface="Tahoma"/>
              </a:rPr>
              <a:t>Resolution </a:t>
            </a:r>
            <a:r>
              <a:rPr sz="2900" spc="-5" dirty="0">
                <a:solidFill>
                  <a:srgbClr val="40458B"/>
                </a:solidFill>
                <a:latin typeface="Tahoma"/>
                <a:cs typeface="Tahoma"/>
              </a:rPr>
              <a:t>Between the Parties  </a:t>
            </a:r>
            <a:r>
              <a:rPr sz="2900" dirty="0">
                <a:solidFill>
                  <a:srgbClr val="40458B"/>
                </a:solidFill>
                <a:latin typeface="Tahoma"/>
                <a:cs typeface="Tahoma"/>
              </a:rPr>
              <a:t>(mediation)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13" name="object 13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Section 504" hidden="1"/>
          <p:cNvSpPr/>
          <p:nvPr/>
        </p:nvSpPr>
        <p:spPr>
          <a:xfrm>
            <a:off x="356615" y="554736"/>
            <a:ext cx="3608832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Section 504"/>
          <p:cNvSpPr txBox="1">
            <a:spLocks noGrp="1"/>
          </p:cNvSpPr>
          <p:nvPr>
            <p:ph type="title"/>
          </p:nvPr>
        </p:nvSpPr>
        <p:spPr>
          <a:xfrm>
            <a:off x="688340" y="716026"/>
            <a:ext cx="29089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40458B"/>
                </a:solidFill>
              </a:rPr>
              <a:t>Section</a:t>
            </a:r>
            <a:r>
              <a:rPr sz="4400" spc="-85" dirty="0">
                <a:solidFill>
                  <a:srgbClr val="40458B"/>
                </a:solidFill>
              </a:rPr>
              <a:t> </a:t>
            </a:r>
            <a:r>
              <a:rPr sz="4400" dirty="0">
                <a:solidFill>
                  <a:srgbClr val="40458B"/>
                </a:solidFill>
              </a:rPr>
              <a:t>504</a:t>
            </a:r>
            <a:endParaRPr sz="4400"/>
          </a:p>
        </p:txBody>
      </p:sp>
      <p:sp>
        <p:nvSpPr>
          <p:cNvPr id="6" name="object 6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260094" y="1935607"/>
            <a:ext cx="707517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No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otherwise qualified individual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with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  disability in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the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United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States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…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shall,  solely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by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reason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of her or his disability,  be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excluded from participation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in, be  denied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the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benefits of, or be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subjected  to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discrimination under any program or  activity receiving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Federal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financial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assistance….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Section 504 Continued" hidden="1"/>
          <p:cNvSpPr/>
          <p:nvPr/>
        </p:nvSpPr>
        <p:spPr>
          <a:xfrm>
            <a:off x="356615" y="554736"/>
            <a:ext cx="3608832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Section 504 continued"/>
          <p:cNvSpPr txBox="1">
            <a:spLocks noGrp="1"/>
          </p:cNvSpPr>
          <p:nvPr>
            <p:ph type="title"/>
          </p:nvPr>
        </p:nvSpPr>
        <p:spPr>
          <a:xfrm>
            <a:off x="688340" y="716026"/>
            <a:ext cx="29089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40458B"/>
                </a:solidFill>
              </a:rPr>
              <a:t>Section</a:t>
            </a:r>
            <a:r>
              <a:rPr sz="4400" spc="-85" dirty="0">
                <a:solidFill>
                  <a:srgbClr val="40458B"/>
                </a:solidFill>
              </a:rPr>
              <a:t> </a:t>
            </a:r>
            <a:r>
              <a:rPr sz="4400" dirty="0">
                <a:solidFill>
                  <a:srgbClr val="40458B"/>
                </a:solidFill>
              </a:rPr>
              <a:t>504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917244" y="1935607"/>
            <a:ext cx="7543800" cy="320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785495" indent="-3429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”Program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or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activity"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means all of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the  operations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of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-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* *</a:t>
            </a:r>
            <a:r>
              <a:rPr sz="3200" spc="-1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*</a:t>
            </a:r>
            <a:endParaRPr sz="3200">
              <a:latin typeface="Tahoma"/>
              <a:cs typeface="Tahoma"/>
            </a:endParaRPr>
          </a:p>
          <a:p>
            <a:pPr marL="354965" marR="5080" indent="-105410">
              <a:lnSpc>
                <a:spcPct val="100000"/>
              </a:lnSpc>
              <a:spcBef>
                <a:spcPts val="1000"/>
              </a:spcBef>
            </a:pPr>
            <a:r>
              <a:rPr sz="3200" b="1" spc="-5" dirty="0">
                <a:solidFill>
                  <a:srgbClr val="40458B"/>
                </a:solidFill>
                <a:latin typeface="Tahoma"/>
                <a:cs typeface="Tahoma"/>
              </a:rPr>
              <a:t>(b)(2)(A)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a college, university, or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other 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postsecondary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institution,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or a public  </a:t>
            </a:r>
            <a:r>
              <a:rPr sz="3200" spc="-5" dirty="0">
                <a:solidFill>
                  <a:srgbClr val="40458B"/>
                </a:solidFill>
                <a:latin typeface="Tahoma"/>
                <a:cs typeface="Tahoma"/>
              </a:rPr>
              <a:t>system </a:t>
            </a:r>
            <a:r>
              <a:rPr sz="3200" dirty="0">
                <a:solidFill>
                  <a:srgbClr val="40458B"/>
                </a:solidFill>
                <a:latin typeface="Tahoma"/>
                <a:cs typeface="Tahoma"/>
              </a:rPr>
              <a:t>of higher education;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Title Two of the ADA" hidden="1"/>
          <p:cNvSpPr/>
          <p:nvPr/>
        </p:nvSpPr>
        <p:spPr>
          <a:xfrm>
            <a:off x="356615" y="554736"/>
            <a:ext cx="5228844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Title Two of the ADA"/>
          <p:cNvSpPr txBox="1">
            <a:spLocks noGrp="1"/>
          </p:cNvSpPr>
          <p:nvPr>
            <p:ph type="title"/>
          </p:nvPr>
        </p:nvSpPr>
        <p:spPr>
          <a:xfrm>
            <a:off x="688340" y="716026"/>
            <a:ext cx="45269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40458B"/>
                </a:solidFill>
              </a:rPr>
              <a:t>Title </a:t>
            </a:r>
            <a:r>
              <a:rPr sz="4400" spc="-5" dirty="0">
                <a:solidFill>
                  <a:srgbClr val="40458B"/>
                </a:solidFill>
              </a:rPr>
              <a:t>II </a:t>
            </a:r>
            <a:r>
              <a:rPr sz="4400" dirty="0">
                <a:solidFill>
                  <a:srgbClr val="40458B"/>
                </a:solidFill>
              </a:rPr>
              <a:t>of </a:t>
            </a:r>
            <a:r>
              <a:rPr sz="4400" spc="-5" dirty="0">
                <a:solidFill>
                  <a:srgbClr val="40458B"/>
                </a:solidFill>
              </a:rPr>
              <a:t>the</a:t>
            </a:r>
            <a:r>
              <a:rPr sz="4400" spc="-95" dirty="0">
                <a:solidFill>
                  <a:srgbClr val="40458B"/>
                </a:solidFill>
              </a:rPr>
              <a:t> </a:t>
            </a:r>
            <a:r>
              <a:rPr sz="4400" dirty="0">
                <a:solidFill>
                  <a:srgbClr val="40458B"/>
                </a:solidFill>
              </a:rPr>
              <a:t>ADA</a:t>
            </a:r>
            <a:endParaRPr sz="440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2045207"/>
            <a:ext cx="304800" cy="31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39" y="4611623"/>
            <a:ext cx="304800" cy="312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483" rIns="0" bIns="0" rtlCol="0">
            <a:spAutoFit/>
          </a:bodyPr>
          <a:lstStyle/>
          <a:p>
            <a:pPr marL="655955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Prohibits </a:t>
            </a:r>
            <a:r>
              <a:rPr dirty="0"/>
              <a:t>discrimination on </a:t>
            </a:r>
            <a:r>
              <a:rPr spc="-5" dirty="0"/>
              <a:t>the </a:t>
            </a:r>
            <a:r>
              <a:rPr dirty="0"/>
              <a:t>basis of  disability by public entities, including  </a:t>
            </a:r>
            <a:r>
              <a:rPr spc="-5" dirty="0"/>
              <a:t>state colleges </a:t>
            </a:r>
            <a:r>
              <a:rPr dirty="0"/>
              <a:t>and </a:t>
            </a:r>
            <a:r>
              <a:rPr spc="-5" dirty="0"/>
              <a:t>universities,  regardless </a:t>
            </a:r>
            <a:r>
              <a:rPr dirty="0"/>
              <a:t>of </a:t>
            </a:r>
            <a:r>
              <a:rPr spc="-5" dirty="0"/>
              <a:t>whether they receive  Federal financial</a:t>
            </a:r>
            <a:r>
              <a:rPr spc="-15" dirty="0"/>
              <a:t> </a:t>
            </a:r>
            <a:r>
              <a:rPr spc="-5" dirty="0"/>
              <a:t>assistance</a:t>
            </a:r>
          </a:p>
          <a:p>
            <a:pPr marL="655955" marR="637540">
              <a:lnSpc>
                <a:spcPct val="100000"/>
              </a:lnSpc>
              <a:spcBef>
                <a:spcPts val="1010"/>
              </a:spcBef>
            </a:pPr>
            <a:r>
              <a:rPr spc="-5" dirty="0"/>
              <a:t>Section </a:t>
            </a:r>
            <a:r>
              <a:rPr dirty="0"/>
              <a:t>504 and Title </a:t>
            </a:r>
            <a:r>
              <a:rPr spc="-5" dirty="0"/>
              <a:t>II </a:t>
            </a:r>
            <a:r>
              <a:rPr dirty="0"/>
              <a:t>of </a:t>
            </a:r>
            <a:r>
              <a:rPr spc="-5" dirty="0"/>
              <a:t>the </a:t>
            </a:r>
            <a:r>
              <a:rPr dirty="0"/>
              <a:t>ADA  have </a:t>
            </a:r>
            <a:r>
              <a:rPr spc="-5" dirty="0"/>
              <a:t>similar compliance standards.</a:t>
            </a:r>
          </a:p>
        </p:txBody>
      </p:sp>
      <p:sp>
        <p:nvSpPr>
          <p:cNvPr id="8" name="object 8" hidden="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1658</Words>
  <Application>Microsoft Office PowerPoint</Application>
  <PresentationFormat>On-screen Show (4:3)</PresentationFormat>
  <Paragraphs>195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Tahoma</vt:lpstr>
      <vt:lpstr>Times New Roman</vt:lpstr>
      <vt:lpstr>Wingdings</vt:lpstr>
      <vt:lpstr>Office Theme</vt:lpstr>
      <vt:lpstr>Students with Disabilities in</vt:lpstr>
      <vt:lpstr>Office for Civil Rights</vt:lpstr>
      <vt:lpstr>Today’s Objectives</vt:lpstr>
      <vt:lpstr>OCR’s Legal Jurisdiction</vt:lpstr>
      <vt:lpstr>How does OCR enforce the</vt:lpstr>
      <vt:lpstr>Complaint Resolution</vt:lpstr>
      <vt:lpstr>Section 504</vt:lpstr>
      <vt:lpstr>Section 504</vt:lpstr>
      <vt:lpstr>Title II of the ADA</vt:lpstr>
      <vt:lpstr>Person with a disability</vt:lpstr>
      <vt:lpstr>Americans with Disabilities Act</vt:lpstr>
      <vt:lpstr>Academic Adjustments</vt:lpstr>
      <vt:lpstr>What Is Not Required</vt:lpstr>
      <vt:lpstr>Auxiliary Aids</vt:lpstr>
      <vt:lpstr>Examples of Possible Auxiliary</vt:lpstr>
      <vt:lpstr>What Is Not Required</vt:lpstr>
      <vt:lpstr>What Is Not Required</vt:lpstr>
      <vt:lpstr>Accessible Communications &amp;</vt:lpstr>
      <vt:lpstr>Tests &amp; Examinations</vt:lpstr>
      <vt:lpstr>Basic Principles—Academic Adjustments,</vt:lpstr>
      <vt:lpstr>Field Placements</vt:lpstr>
      <vt:lpstr>Field Placements, cont.</vt:lpstr>
      <vt:lpstr>Service Animals</vt:lpstr>
      <vt:lpstr>Service Animals, cont.</vt:lpstr>
      <vt:lpstr>Service Animals, cont.</vt:lpstr>
      <vt:lpstr>2 Steps to Making Decisions</vt:lpstr>
      <vt:lpstr>Initiating the Process</vt:lpstr>
      <vt:lpstr>Documentation</vt:lpstr>
      <vt:lpstr>Documentation Some Schools</vt:lpstr>
      <vt:lpstr>Documentation cont’d</vt:lpstr>
      <vt:lpstr>Documentation cont’d</vt:lpstr>
      <vt:lpstr>Paying for Evaluation</vt:lpstr>
      <vt:lpstr>Section 504/ADA Coordinator and</vt:lpstr>
      <vt:lpstr>How to Reach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Adjustments and Auxiliary Aids</dc:title>
  <dc:subject>MOA Coordinators Conference</dc:subject>
  <dc:creator>Tim Spofford</dc:creator>
  <cp:keywords>approved presentation academic adjustments auxiliary aids reasonable accommodation college university post-secondary</cp:keywords>
  <cp:lastModifiedBy>Catherine Carlson</cp:lastModifiedBy>
  <cp:revision>6</cp:revision>
  <dcterms:created xsi:type="dcterms:W3CDTF">2018-11-20T16:23:20Z</dcterms:created>
  <dcterms:modified xsi:type="dcterms:W3CDTF">2018-11-20T17:17:05Z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2018-11-20T00:00:00Z</vt:filetime>
  </property>
</Properties>
</file>