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7" r:id="rId2"/>
    <p:sldId id="260" r:id="rId3"/>
    <p:sldId id="261" r:id="rId4"/>
    <p:sldId id="287" r:id="rId5"/>
    <p:sldId id="288" r:id="rId6"/>
    <p:sldId id="263" r:id="rId7"/>
    <p:sldId id="264" r:id="rId8"/>
    <p:sldId id="308" r:id="rId9"/>
    <p:sldId id="309" r:id="rId10"/>
    <p:sldId id="265" r:id="rId11"/>
    <p:sldId id="266" r:id="rId12"/>
    <p:sldId id="267" r:id="rId13"/>
    <p:sldId id="268" r:id="rId14"/>
    <p:sldId id="269" r:id="rId15"/>
    <p:sldId id="270" r:id="rId16"/>
    <p:sldId id="271" r:id="rId17"/>
    <p:sldId id="272" r:id="rId18"/>
    <p:sldId id="290" r:id="rId19"/>
    <p:sldId id="305" r:id="rId20"/>
    <p:sldId id="310" r:id="rId21"/>
    <p:sldId id="311" r:id="rId22"/>
    <p:sldId id="306" r:id="rId23"/>
    <p:sldId id="298" r:id="rId24"/>
    <p:sldId id="299" r:id="rId25"/>
    <p:sldId id="300" r:id="rId26"/>
    <p:sldId id="301" r:id="rId27"/>
    <p:sldId id="302" r:id="rId28"/>
    <p:sldId id="303" r:id="rId29"/>
    <p:sldId id="304" r:id="rId3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0" autoAdjust="0"/>
  </p:normalViewPr>
  <p:slideViewPr>
    <p:cSldViewPr>
      <p:cViewPr varScale="1">
        <p:scale>
          <a:sx n="59" d="100"/>
          <a:sy n="59" d="100"/>
        </p:scale>
        <p:origin x="72" y="4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07"/>
    </p:cViewPr>
  </p:sorterViewPr>
  <p:notesViewPr>
    <p:cSldViewPr>
      <p:cViewPr>
        <p:scale>
          <a:sx n="76" d="100"/>
          <a:sy n="76" d="100"/>
        </p:scale>
        <p:origin x="-2150" y="61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6260A655-B76B-4957-B9CE-105D26B4B2C8}" type="datetimeFigureOut">
              <a:rPr lang="en-US" smtClean="0"/>
              <a:t>6/23/2017</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3151A82B-F376-4F25-9D2B-8C01788DC97A}" type="slidenum">
              <a:rPr lang="en-US" smtClean="0"/>
              <a:t>‹#›</a:t>
            </a:fld>
            <a:endParaRPr lang="en-US"/>
          </a:p>
        </p:txBody>
      </p:sp>
    </p:spTree>
    <p:extLst>
      <p:ext uri="{BB962C8B-B14F-4D97-AF65-F5344CB8AC3E}">
        <p14:creationId xmlns:p14="http://schemas.microsoft.com/office/powerpoint/2010/main" val="374984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8C33DE3-5D4A-41E1-8ED0-0D0AFAE49488}" type="datetimeFigureOut">
              <a:rPr lang="en-US" smtClean="0"/>
              <a:t>6/23/2017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8DCDF9C-CF1E-4B01-8BC2-C361F07E817D}" type="slidenum">
              <a:rPr lang="en-US" smtClean="0"/>
              <a:t>‹#›</a:t>
            </a:fld>
            <a:endParaRPr lang="en-US"/>
          </a:p>
        </p:txBody>
      </p:sp>
    </p:spTree>
    <p:extLst>
      <p:ext uri="{BB962C8B-B14F-4D97-AF65-F5344CB8AC3E}">
        <p14:creationId xmlns:p14="http://schemas.microsoft.com/office/powerpoint/2010/main" val="37162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DF9C-CF1E-4B01-8BC2-C361F07E817D}" type="slidenum">
              <a:rPr lang="en-US" smtClean="0"/>
              <a:t>1</a:t>
            </a:fld>
            <a:endParaRPr lang="en-US"/>
          </a:p>
        </p:txBody>
      </p:sp>
    </p:spTree>
    <p:extLst>
      <p:ext uri="{BB962C8B-B14F-4D97-AF65-F5344CB8AC3E}">
        <p14:creationId xmlns:p14="http://schemas.microsoft.com/office/powerpoint/2010/main" val="81078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These are some of the services available to people who are found eligible for ACCES-VR services.</a:t>
            </a:r>
          </a:p>
          <a:p>
            <a:pPr>
              <a:buFontTx/>
              <a:buChar char="•"/>
            </a:pPr>
            <a:r>
              <a:rPr lang="en-US" altLang="en-US" dirty="0"/>
              <a:t>Not everyone receives every service.  Services are based upon an individual’s needs.</a:t>
            </a:r>
          </a:p>
          <a:p>
            <a:pPr>
              <a:buFontTx/>
              <a:buChar char="•"/>
            </a:pPr>
            <a:r>
              <a:rPr lang="en-US" altLang="en-US" dirty="0"/>
              <a:t>Some of these services are dependent on financial need.  This will be discussed when during plan development  with a vocational rehabilitation counselor.</a:t>
            </a:r>
          </a:p>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10</a:t>
            </a:fld>
            <a:endParaRPr lang="en-US"/>
          </a:p>
        </p:txBody>
      </p:sp>
    </p:spTree>
    <p:extLst>
      <p:ext uri="{BB962C8B-B14F-4D97-AF65-F5344CB8AC3E}">
        <p14:creationId xmlns:p14="http://schemas.microsoft.com/office/powerpoint/2010/main" val="30501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transferable skills are those the individual has gained from previous education or work experiences which would be assist them in successfully performing a new job</a:t>
            </a:r>
          </a:p>
        </p:txBody>
      </p:sp>
      <p:sp>
        <p:nvSpPr>
          <p:cNvPr id="4" name="Slide Number Placeholder 3"/>
          <p:cNvSpPr>
            <a:spLocks noGrp="1"/>
          </p:cNvSpPr>
          <p:nvPr>
            <p:ph type="sldNum" sz="quarter" idx="10"/>
          </p:nvPr>
        </p:nvSpPr>
        <p:spPr/>
        <p:txBody>
          <a:bodyPr/>
          <a:lstStyle/>
          <a:p>
            <a:fld id="{F8DCDF9C-CF1E-4B01-8BC2-C361F07E817D}" type="slidenum">
              <a:rPr lang="en-US" smtClean="0"/>
              <a:t>11</a:t>
            </a:fld>
            <a:endParaRPr lang="en-US"/>
          </a:p>
        </p:txBody>
      </p:sp>
    </p:spTree>
    <p:extLst>
      <p:ext uri="{BB962C8B-B14F-4D97-AF65-F5344CB8AC3E}">
        <p14:creationId xmlns:p14="http://schemas.microsoft.com/office/powerpoint/2010/main" val="290691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12</a:t>
            </a:fld>
            <a:endParaRPr lang="en-US"/>
          </a:p>
        </p:txBody>
      </p:sp>
    </p:spTree>
    <p:extLst>
      <p:ext uri="{BB962C8B-B14F-4D97-AF65-F5344CB8AC3E}">
        <p14:creationId xmlns:p14="http://schemas.microsoft.com/office/powerpoint/2010/main" val="335629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Effective Skills Training does not require consideration of the individual’s available resources. Skills training provided at proprietary vocational schools, community colleges and BOCES and meets the following criteria is determined to be cost effective:</a:t>
            </a:r>
          </a:p>
          <a:p>
            <a:endParaRPr lang="en-US" dirty="0"/>
          </a:p>
          <a:p>
            <a:pPr marL="171450" indent="-171450">
              <a:buFont typeface="Arial" panose="020B0604020202020204" pitchFamily="34" charset="0"/>
              <a:buChar char="•"/>
            </a:pPr>
            <a:r>
              <a:rPr lang="en-US" dirty="0"/>
              <a:t>The training program is a non-degree program;</a:t>
            </a:r>
          </a:p>
          <a:p>
            <a:pPr marL="171450" indent="-171450">
              <a:buFont typeface="Arial" panose="020B0604020202020204" pitchFamily="34" charset="0"/>
              <a:buChar char="•"/>
            </a:pPr>
            <a:r>
              <a:rPr lang="en-US" dirty="0"/>
              <a:t>The maximum allowable cost to ACCES-VR for tuition, books and fees (and required tools and equipment) for proprietary vocational schools and community colleges does not exceed $10,000 and one year in duration; and</a:t>
            </a:r>
          </a:p>
          <a:p>
            <a:pPr marL="171450" indent="-171450">
              <a:buFont typeface="Arial" panose="020B0604020202020204" pitchFamily="34" charset="0"/>
              <a:buChar char="•"/>
            </a:pPr>
            <a:r>
              <a:rPr lang="en-US" dirty="0"/>
              <a:t>The actual cost for tuition may be paid for skills training at BOCES. Up to two years may be allowed for BOCES programs that operate on half-day sessions or for trainees whose disabilities require part-time attendance.</a:t>
            </a:r>
          </a:p>
          <a:p>
            <a:endParaRPr lang="en-US" dirty="0"/>
          </a:p>
          <a:p>
            <a:r>
              <a:rPr lang="en-US" dirty="0"/>
              <a:t>In order to provide cost effective skills training, all program costs must be documented in the Individual Plan for Employment (IPE). Any costs in excess of the $10,000 funding limit are subject to consideration of the individual’s financial resources.</a:t>
            </a:r>
          </a:p>
        </p:txBody>
      </p:sp>
      <p:sp>
        <p:nvSpPr>
          <p:cNvPr id="4" name="Slide Number Placeholder 3"/>
          <p:cNvSpPr>
            <a:spLocks noGrp="1"/>
          </p:cNvSpPr>
          <p:nvPr>
            <p:ph type="sldNum" sz="quarter" idx="10"/>
          </p:nvPr>
        </p:nvSpPr>
        <p:spPr/>
        <p:txBody>
          <a:bodyPr/>
          <a:lstStyle/>
          <a:p>
            <a:fld id="{F8DCDF9C-CF1E-4B01-8BC2-C361F07E817D}" type="slidenum">
              <a:rPr lang="en-US" smtClean="0"/>
              <a:t>13</a:t>
            </a:fld>
            <a:endParaRPr lang="en-US"/>
          </a:p>
        </p:txBody>
      </p:sp>
    </p:spTree>
    <p:extLst>
      <p:ext uri="{BB962C8B-B14F-4D97-AF65-F5344CB8AC3E}">
        <p14:creationId xmlns:p14="http://schemas.microsoft.com/office/powerpoint/2010/main" val="334891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Effective Skills Training does not require consideration of the individual’s available resources. Skills training provided at proprietary vocational schools, community colleges and BOCES and meets the following criteria is determined to be cost effective:</a:t>
            </a:r>
          </a:p>
          <a:p>
            <a:endParaRPr lang="en-US" dirty="0"/>
          </a:p>
          <a:p>
            <a:pPr marL="171450" indent="-171450">
              <a:buFont typeface="Arial" panose="020B0604020202020204" pitchFamily="34" charset="0"/>
              <a:buChar char="•"/>
            </a:pPr>
            <a:r>
              <a:rPr lang="en-US" dirty="0"/>
              <a:t>The training program is a non-degree program;</a:t>
            </a:r>
          </a:p>
          <a:p>
            <a:pPr marL="171450" indent="-171450">
              <a:buFont typeface="Arial" panose="020B0604020202020204" pitchFamily="34" charset="0"/>
              <a:buChar char="•"/>
            </a:pPr>
            <a:r>
              <a:rPr lang="en-US" dirty="0"/>
              <a:t>The maximum allowable cost to ACCES-VR for tuition, books and fees (and required tools and equipment) for proprietary vocational schools and community colleges does not exceed $10,000 and one year in duration; and</a:t>
            </a:r>
          </a:p>
          <a:p>
            <a:pPr marL="171450" indent="-171450">
              <a:buFont typeface="Arial" panose="020B0604020202020204" pitchFamily="34" charset="0"/>
              <a:buChar char="•"/>
            </a:pPr>
            <a:r>
              <a:rPr lang="en-US" dirty="0"/>
              <a:t>The actual cost for tuition may be paid for skills training at BOCES. Up to two years may be allowed for BOCES programs that operate on half-day sessions or for trainees whose disabilities require part-time attendance.</a:t>
            </a:r>
          </a:p>
          <a:p>
            <a:endParaRPr lang="en-US" dirty="0"/>
          </a:p>
          <a:p>
            <a:r>
              <a:rPr lang="en-US" dirty="0"/>
              <a:t>In order to provide cost effective skills training, all program costs must be documented in the Individual Plan for Employment (IPE). Any costs in excess of the $10,000 funding limit are subject to consideration of the individual’s financial resources.</a:t>
            </a:r>
          </a:p>
          <a:p>
            <a:endParaRPr lang="en-US" dirty="0"/>
          </a:p>
          <a:p>
            <a:r>
              <a:rPr lang="en-US" dirty="0"/>
              <a:t>**If the driver training for professional license meets the criteria for Cost Effective Skills Training, the driver training can be provided as a Cost Effective Skills</a:t>
            </a:r>
            <a:r>
              <a:rPr lang="en-US" baseline="0" dirty="0"/>
              <a:t> Training service.</a:t>
            </a:r>
            <a:endParaRPr lang="en-US" dirty="0"/>
          </a:p>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14</a:t>
            </a:fld>
            <a:endParaRPr lang="en-US"/>
          </a:p>
        </p:txBody>
      </p:sp>
    </p:spTree>
    <p:extLst>
      <p:ext uri="{BB962C8B-B14F-4D97-AF65-F5344CB8AC3E}">
        <p14:creationId xmlns:p14="http://schemas.microsoft.com/office/powerpoint/2010/main" val="309597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FontTx/>
              <a:buChar char="•"/>
            </a:pPr>
            <a:r>
              <a:rPr lang="en-US" altLang="en-US" dirty="0"/>
              <a:t>Work Readiness Training addresses “soft skills” that are important to successfully maintaining employment, such as being dependable, punctual, accepting constructive criticism, getting along with co-workers, dressing appropriately, etc.</a:t>
            </a:r>
          </a:p>
          <a:p>
            <a:pPr>
              <a:lnSpc>
                <a:spcPct val="110000"/>
              </a:lnSpc>
              <a:buFontTx/>
              <a:buChar char="•"/>
            </a:pPr>
            <a:endParaRPr lang="en-US" altLang="en-US" dirty="0"/>
          </a:p>
          <a:p>
            <a:pPr>
              <a:lnSpc>
                <a:spcPct val="110000"/>
              </a:lnSpc>
              <a:buFontTx/>
              <a:buChar char="•"/>
            </a:pPr>
            <a:r>
              <a:rPr lang="en-US" altLang="en-US" dirty="0"/>
              <a:t>ACCES-VR is a partner agency at America’s Career Centers across the state.</a:t>
            </a:r>
          </a:p>
          <a:p>
            <a:pPr>
              <a:lnSpc>
                <a:spcPct val="110000"/>
              </a:lnSpc>
              <a:buFontTx/>
              <a:buChar char="•"/>
            </a:pPr>
            <a:r>
              <a:rPr lang="en-US" altLang="en-US" dirty="0"/>
              <a:t>Individuals can take advantage of their employment services immediately.   </a:t>
            </a:r>
          </a:p>
          <a:p>
            <a:pPr>
              <a:lnSpc>
                <a:spcPct val="110000"/>
              </a:lnSpc>
              <a:buFontTx/>
              <a:buChar char="•"/>
            </a:pPr>
            <a:r>
              <a:rPr lang="en-US" altLang="en-US" dirty="0"/>
              <a:t>Adaptive equipment is available at the centers.</a:t>
            </a:r>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15</a:t>
            </a:fld>
            <a:endParaRPr lang="en-US"/>
          </a:p>
        </p:txBody>
      </p:sp>
    </p:spTree>
    <p:extLst>
      <p:ext uri="{BB962C8B-B14F-4D97-AF65-F5344CB8AC3E}">
        <p14:creationId xmlns:p14="http://schemas.microsoft.com/office/powerpoint/2010/main" val="298334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ACCES-VR can assist businesses in accessing Federal and NYS tax credits against an employee’s first and second year’s wages.</a:t>
            </a:r>
          </a:p>
          <a:p>
            <a:endParaRPr lang="en-US" dirty="0"/>
          </a:p>
          <a:p>
            <a:r>
              <a:rPr lang="en-US" dirty="0"/>
              <a:t>ACCES-VR also has wage reimbursement programs that can reimburse 100% of an employee’s salary during an agreed upon assessment or training period.</a:t>
            </a:r>
          </a:p>
        </p:txBody>
      </p:sp>
      <p:sp>
        <p:nvSpPr>
          <p:cNvPr id="4" name="Slide Number Placeholder 3"/>
          <p:cNvSpPr>
            <a:spLocks noGrp="1"/>
          </p:cNvSpPr>
          <p:nvPr>
            <p:ph type="sldNum" sz="quarter" idx="10"/>
          </p:nvPr>
        </p:nvSpPr>
        <p:spPr/>
        <p:txBody>
          <a:bodyPr/>
          <a:lstStyle/>
          <a:p>
            <a:fld id="{F8DCDF9C-CF1E-4B01-8BC2-C361F07E817D}" type="slidenum">
              <a:rPr lang="en-US" smtClean="0"/>
              <a:t>16</a:t>
            </a:fld>
            <a:endParaRPr lang="en-US"/>
          </a:p>
        </p:txBody>
      </p:sp>
    </p:spTree>
    <p:extLst>
      <p:ext uri="{BB962C8B-B14F-4D97-AF65-F5344CB8AC3E}">
        <p14:creationId xmlns:p14="http://schemas.microsoft.com/office/powerpoint/2010/main" val="366417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disability population is the only minority population that we can enter at any time. Individuals acquiring a disability while gainfully employed may find they need assistance to identify reasonable accommodations, identify a new job goal, or seek retraining for a new career field.</a:t>
            </a:r>
          </a:p>
        </p:txBody>
      </p:sp>
      <p:sp>
        <p:nvSpPr>
          <p:cNvPr id="4" name="Slide Number Placeholder 3"/>
          <p:cNvSpPr>
            <a:spLocks noGrp="1"/>
          </p:cNvSpPr>
          <p:nvPr>
            <p:ph type="sldNum" sz="quarter" idx="10"/>
          </p:nvPr>
        </p:nvSpPr>
        <p:spPr/>
        <p:txBody>
          <a:bodyPr/>
          <a:lstStyle/>
          <a:p>
            <a:fld id="{F8DCDF9C-CF1E-4B01-8BC2-C361F07E817D}" type="slidenum">
              <a:rPr lang="en-US" smtClean="0"/>
              <a:t>17</a:t>
            </a:fld>
            <a:endParaRPr lang="en-US"/>
          </a:p>
        </p:txBody>
      </p:sp>
    </p:spTree>
    <p:extLst>
      <p:ext uri="{BB962C8B-B14F-4D97-AF65-F5344CB8AC3E}">
        <p14:creationId xmlns:p14="http://schemas.microsoft.com/office/powerpoint/2010/main" val="428615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2320" eaLnBrk="0" hangingPunct="0">
              <a:spcBef>
                <a:spcPct val="30000"/>
              </a:spcBef>
              <a:defRPr sz="1200">
                <a:solidFill>
                  <a:schemeClr val="tx1"/>
                </a:solidFill>
                <a:latin typeface="Times" pitchFamily="18" charset="0"/>
                <a:cs typeface="Arial" charset="0"/>
              </a:defRPr>
            </a:lvl1pPr>
            <a:lvl2pPr marL="742935" indent="-285744" defTabSz="922320" eaLnBrk="0" hangingPunct="0">
              <a:spcBef>
                <a:spcPct val="30000"/>
              </a:spcBef>
              <a:defRPr sz="1200">
                <a:solidFill>
                  <a:schemeClr val="tx1"/>
                </a:solidFill>
                <a:latin typeface="Times" pitchFamily="18" charset="0"/>
                <a:cs typeface="Arial" charset="0"/>
              </a:defRPr>
            </a:lvl2pPr>
            <a:lvl3pPr marL="1142977" indent="-228595" defTabSz="922320" eaLnBrk="0" hangingPunct="0">
              <a:spcBef>
                <a:spcPct val="30000"/>
              </a:spcBef>
              <a:defRPr sz="1200">
                <a:solidFill>
                  <a:schemeClr val="tx1"/>
                </a:solidFill>
                <a:latin typeface="Times" pitchFamily="18" charset="0"/>
                <a:cs typeface="Arial" charset="0"/>
              </a:defRPr>
            </a:lvl3pPr>
            <a:lvl4pPr marL="1600168" indent="-228595" defTabSz="922320" eaLnBrk="0" hangingPunct="0">
              <a:spcBef>
                <a:spcPct val="30000"/>
              </a:spcBef>
              <a:defRPr sz="1200">
                <a:solidFill>
                  <a:schemeClr val="tx1"/>
                </a:solidFill>
                <a:latin typeface="Times" pitchFamily="18" charset="0"/>
                <a:cs typeface="Arial" charset="0"/>
              </a:defRPr>
            </a:lvl4pPr>
            <a:lvl5pPr marL="2057359" indent="-228595" defTabSz="922320" eaLnBrk="0" hangingPunct="0">
              <a:spcBef>
                <a:spcPct val="30000"/>
              </a:spcBef>
              <a:defRPr sz="1200">
                <a:solidFill>
                  <a:schemeClr val="tx1"/>
                </a:solidFill>
                <a:latin typeface="Times" pitchFamily="18" charset="0"/>
                <a:cs typeface="Arial" charset="0"/>
              </a:defRPr>
            </a:lvl5pPr>
            <a:lvl6pPr marL="2514550" indent="-228595" defTabSz="922320" eaLnBrk="0" fontAlgn="base" hangingPunct="0">
              <a:spcBef>
                <a:spcPct val="30000"/>
              </a:spcBef>
              <a:spcAft>
                <a:spcPct val="0"/>
              </a:spcAft>
              <a:defRPr sz="1200">
                <a:solidFill>
                  <a:schemeClr val="tx1"/>
                </a:solidFill>
                <a:latin typeface="Times" pitchFamily="18" charset="0"/>
                <a:cs typeface="Arial" charset="0"/>
              </a:defRPr>
            </a:lvl6pPr>
            <a:lvl7pPr marL="2971740" indent="-228595" defTabSz="922320" eaLnBrk="0" fontAlgn="base" hangingPunct="0">
              <a:spcBef>
                <a:spcPct val="30000"/>
              </a:spcBef>
              <a:spcAft>
                <a:spcPct val="0"/>
              </a:spcAft>
              <a:defRPr sz="1200">
                <a:solidFill>
                  <a:schemeClr val="tx1"/>
                </a:solidFill>
                <a:latin typeface="Times" pitchFamily="18" charset="0"/>
                <a:cs typeface="Arial" charset="0"/>
              </a:defRPr>
            </a:lvl7pPr>
            <a:lvl8pPr marL="3428932" indent="-228595" defTabSz="922320" eaLnBrk="0" fontAlgn="base" hangingPunct="0">
              <a:spcBef>
                <a:spcPct val="30000"/>
              </a:spcBef>
              <a:spcAft>
                <a:spcPct val="0"/>
              </a:spcAft>
              <a:defRPr sz="1200">
                <a:solidFill>
                  <a:schemeClr val="tx1"/>
                </a:solidFill>
                <a:latin typeface="Times" pitchFamily="18" charset="0"/>
                <a:cs typeface="Arial" charset="0"/>
              </a:defRPr>
            </a:lvl8pPr>
            <a:lvl9pPr marL="3886122" indent="-228595" defTabSz="922320" eaLnBrk="0" fontAlgn="base" hangingPunct="0">
              <a:spcBef>
                <a:spcPct val="30000"/>
              </a:spcBef>
              <a:spcAft>
                <a:spcPct val="0"/>
              </a:spcAft>
              <a:defRPr sz="1200">
                <a:solidFill>
                  <a:schemeClr val="tx1"/>
                </a:solidFill>
                <a:latin typeface="Times" pitchFamily="18" charset="0"/>
                <a:cs typeface="Arial" charset="0"/>
              </a:defRPr>
            </a:lvl9pPr>
          </a:lstStyle>
          <a:p>
            <a:pPr>
              <a:spcBef>
                <a:spcPct val="0"/>
              </a:spcBef>
            </a:pPr>
            <a:fld id="{E87D77C5-8350-4176-BB94-2FEE84EE3AF2}" type="slidenum">
              <a:rPr lang="en-US" altLang="en-US" sz="1300"/>
              <a:pPr>
                <a:spcBef>
                  <a:spcPct val="0"/>
                </a:spcBef>
              </a:pPr>
              <a:t>18</a:t>
            </a:fld>
            <a:endParaRPr lang="en-US" altLang="en-US" sz="1300"/>
          </a:p>
        </p:txBody>
      </p:sp>
      <p:sp>
        <p:nvSpPr>
          <p:cNvPr id="32771" name="Rectangle 2"/>
          <p:cNvSpPr>
            <a:spLocks noGrp="1" noRot="1" noChangeAspect="1" noChangeArrowheads="1" noTextEdit="1"/>
          </p:cNvSpPr>
          <p:nvPr>
            <p:ph type="sldImg"/>
          </p:nvPr>
        </p:nvSpPr>
        <p:spPr>
          <a:xfrm>
            <a:off x="1120775" y="698500"/>
            <a:ext cx="4645025" cy="3484563"/>
          </a:xfrm>
          <a:ln/>
        </p:spPr>
      </p:sp>
      <p:sp>
        <p:nvSpPr>
          <p:cNvPr id="32772" name="Rectangle 3"/>
          <p:cNvSpPr>
            <a:spLocks noGrp="1" noChangeArrowheads="1"/>
          </p:cNvSpPr>
          <p:nvPr>
            <p:ph type="body" idx="1"/>
          </p:nvPr>
        </p:nvSpPr>
        <p:spPr>
          <a:xfrm>
            <a:off x="917575" y="4416425"/>
            <a:ext cx="5046663" cy="4181475"/>
          </a:xfrm>
          <a:noFill/>
        </p:spPr>
        <p:txBody>
          <a:bodyPr/>
          <a:lstStyle/>
          <a:p>
            <a:pPr eaLnBrk="1" hangingPunct="1"/>
            <a:r>
              <a:rPr lang="en-US" altLang="en-US" dirty="0"/>
              <a:t>ACCES-VR has staff members across the state who are qualified ADA Trainer Network members. They can provide no-cost trainings to businesses, community agencies, and job seekers with disabilities on topics such as disability etiquette and awareness, reasonable accommodations, and disability disclosure.</a:t>
            </a:r>
          </a:p>
        </p:txBody>
      </p:sp>
    </p:spTree>
    <p:extLst>
      <p:ext uri="{BB962C8B-B14F-4D97-AF65-F5344CB8AC3E}">
        <p14:creationId xmlns:p14="http://schemas.microsoft.com/office/powerpoint/2010/main" val="16964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17600" y="696913"/>
            <a:ext cx="4648200" cy="3486150"/>
          </a:xfrm>
          <a:ln/>
        </p:spPr>
      </p:sp>
      <p:sp>
        <p:nvSpPr>
          <p:cNvPr id="136195" name="Notes Placeholder 2"/>
          <p:cNvSpPr>
            <a:spLocks noGrp="1"/>
          </p:cNvSpPr>
          <p:nvPr>
            <p:ph type="body" idx="1"/>
          </p:nvPr>
        </p:nvSpPr>
        <p:spPr>
          <a:noFill/>
        </p:spPr>
        <p:txBody>
          <a:bodyPr/>
          <a:lstStyle/>
          <a:p>
            <a:r>
              <a:rPr lang="en-US" altLang="en-US" dirty="0"/>
              <a:t>Optimally, individuals progress through this process and obtain employment. However, there may be times when an individual is unable to continue working with ACCES-VR due to intervening circumstances. </a:t>
            </a:r>
          </a:p>
          <a:p>
            <a:endParaRPr lang="en-US" altLang="en-US" dirty="0"/>
          </a:p>
          <a:p>
            <a:r>
              <a:rPr lang="en-US" altLang="en-US" dirty="0"/>
              <a:t>It is important to know that individuals can enter the ACCES-VR process more than once if necessary. The ACCES-VR counselor will evaluate the individual’s current circumstances to determine if the individual is eligible and can benefit from services.</a:t>
            </a:r>
          </a:p>
        </p:txBody>
      </p:sp>
      <p:sp>
        <p:nvSpPr>
          <p:cNvPr id="136196" name="Slide Number Placeholder 3"/>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E76FA04-218F-4F6D-B031-F310F1EB5211}"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216955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DF9C-CF1E-4B01-8BC2-C361F07E817D}" type="slidenum">
              <a:rPr lang="en-US" smtClean="0"/>
              <a:t>2</a:t>
            </a:fld>
            <a:endParaRPr lang="en-US"/>
          </a:p>
        </p:txBody>
      </p:sp>
    </p:spTree>
    <p:extLst>
      <p:ext uri="{BB962C8B-B14F-4D97-AF65-F5344CB8AC3E}">
        <p14:creationId xmlns:p14="http://schemas.microsoft.com/office/powerpoint/2010/main" val="127461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DF9C-CF1E-4B01-8BC2-C361F07E817D}" type="slidenum">
              <a:rPr lang="en-US" smtClean="0"/>
              <a:t>20</a:t>
            </a:fld>
            <a:endParaRPr lang="en-US"/>
          </a:p>
        </p:txBody>
      </p:sp>
    </p:spTree>
    <p:extLst>
      <p:ext uri="{BB962C8B-B14F-4D97-AF65-F5344CB8AC3E}">
        <p14:creationId xmlns:p14="http://schemas.microsoft.com/office/powerpoint/2010/main" val="178454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information should be updated on an annual basis – the information for each local office can be found on the Z drive at Z:\ACCES\ACCES-StateWide\VR\Reports\VR-752 Caseload by Status   - the SFY number would the YTD number under 26s for the local DO)</a:t>
            </a:r>
          </a:p>
        </p:txBody>
      </p:sp>
      <p:sp>
        <p:nvSpPr>
          <p:cNvPr id="4" name="Slide Number Placeholder 3"/>
          <p:cNvSpPr>
            <a:spLocks noGrp="1"/>
          </p:cNvSpPr>
          <p:nvPr>
            <p:ph type="sldNum" sz="quarter" idx="10"/>
          </p:nvPr>
        </p:nvSpPr>
        <p:spPr/>
        <p:txBody>
          <a:bodyPr/>
          <a:lstStyle/>
          <a:p>
            <a:fld id="{F8DCDF9C-CF1E-4B01-8BC2-C361F07E817D}" type="slidenum">
              <a:rPr lang="en-US" smtClean="0"/>
              <a:t>21</a:t>
            </a:fld>
            <a:endParaRPr lang="en-US"/>
          </a:p>
        </p:txBody>
      </p:sp>
    </p:spTree>
    <p:extLst>
      <p:ext uri="{BB962C8B-B14F-4D97-AF65-F5344CB8AC3E}">
        <p14:creationId xmlns:p14="http://schemas.microsoft.com/office/powerpoint/2010/main" val="275814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DF9C-CF1E-4B01-8BC2-C361F07E817D}" type="slidenum">
              <a:rPr lang="en-US" smtClean="0"/>
              <a:t>22</a:t>
            </a:fld>
            <a:endParaRPr lang="en-US"/>
          </a:p>
        </p:txBody>
      </p:sp>
    </p:spTree>
    <p:extLst>
      <p:ext uri="{BB962C8B-B14F-4D97-AF65-F5344CB8AC3E}">
        <p14:creationId xmlns:p14="http://schemas.microsoft.com/office/powerpoint/2010/main" val="297499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DF9C-CF1E-4B01-8BC2-C361F07E817D}" type="slidenum">
              <a:rPr lang="en-US" smtClean="0"/>
              <a:t>23</a:t>
            </a:fld>
            <a:endParaRPr lang="en-US"/>
          </a:p>
        </p:txBody>
      </p:sp>
    </p:spTree>
    <p:extLst>
      <p:ext uri="{BB962C8B-B14F-4D97-AF65-F5344CB8AC3E}">
        <p14:creationId xmlns:p14="http://schemas.microsoft.com/office/powerpoint/2010/main" val="282637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be hidden if the group you are presenting to is not a referral agency – if you hide slides and plan to print the PowerPoint for distribution, you need to go into “print options” and make sure the “print hidden slides” box is </a:t>
            </a:r>
            <a:r>
              <a:rPr lang="en-US" b="1" dirty="0"/>
              <a:t>unchecked.</a:t>
            </a:r>
          </a:p>
          <a:p>
            <a:endParaRPr lang="en-US" b="1" dirty="0"/>
          </a:p>
          <a:p>
            <a:r>
              <a:rPr lang="en-US" b="1" dirty="0"/>
              <a:t>If you are presenting to a referral agency, explain that we may be sending this report to them for completion ( you may want to have a blank one to show as an example).</a:t>
            </a:r>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24</a:t>
            </a:fld>
            <a:endParaRPr lang="en-US"/>
          </a:p>
        </p:txBody>
      </p:sp>
    </p:spTree>
    <p:extLst>
      <p:ext uri="{BB962C8B-B14F-4D97-AF65-F5344CB8AC3E}">
        <p14:creationId xmlns:p14="http://schemas.microsoft.com/office/powerpoint/2010/main" val="3541459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slide can be hidden if the group you are presenting to is not a referral agency – if you hide slides and plan to print the PowerPoint for distribution, you need to go into “print options” and make sure the “print hidden slides” box is </a:t>
            </a:r>
            <a:r>
              <a:rPr lang="en-US" b="1" dirty="0">
                <a:solidFill>
                  <a:prstClr val="black"/>
                </a:solidFill>
              </a:rPr>
              <a:t>unchecked.</a:t>
            </a:r>
          </a:p>
          <a:p>
            <a:pPr lvl="0"/>
            <a:endParaRPr lang="en-US" b="1" dirty="0">
              <a:solidFill>
                <a:prstClr val="black"/>
              </a:solidFill>
            </a:endParaRPr>
          </a:p>
          <a:p>
            <a:pPr lvl="0"/>
            <a:r>
              <a:rPr lang="en-US" dirty="0">
                <a:solidFill>
                  <a:prstClr val="black"/>
                </a:solidFill>
              </a:rPr>
              <a:t>MSW – Master of Social Work</a:t>
            </a:r>
          </a:p>
          <a:p>
            <a:pPr lvl="0"/>
            <a:r>
              <a:rPr lang="en-US" dirty="0">
                <a:solidFill>
                  <a:prstClr val="black"/>
                </a:solidFill>
              </a:rPr>
              <a:t>LCSW – Licensed Clinical Social Worker</a:t>
            </a:r>
          </a:p>
          <a:p>
            <a:pPr lvl="0"/>
            <a:r>
              <a:rPr lang="en-US" dirty="0">
                <a:solidFill>
                  <a:prstClr val="black"/>
                </a:solidFill>
              </a:rPr>
              <a:t>NP – Nurse Practitioner</a:t>
            </a:r>
          </a:p>
          <a:p>
            <a:pPr lvl="0"/>
            <a:r>
              <a:rPr lang="en-US" dirty="0">
                <a:solidFill>
                  <a:prstClr val="black"/>
                </a:solidFill>
              </a:rPr>
              <a:t>PA – Physician Assistant</a:t>
            </a:r>
          </a:p>
          <a:p>
            <a:pPr lvl="0"/>
            <a:endParaRPr lang="en-US" dirty="0">
              <a:solidFill>
                <a:prstClr val="black"/>
              </a:solidFill>
            </a:endParaRPr>
          </a:p>
          <a:p>
            <a:r>
              <a:rPr lang="en-US" b="1" dirty="0"/>
              <a:t>If you are presenting to a referral agency, explain that we may be sending this report to them for completion ( you may want to have a blank one to show as an example).</a:t>
            </a:r>
            <a:endParaRPr lang="en-US" dirty="0"/>
          </a:p>
          <a:p>
            <a:pPr lvl="0"/>
            <a:endParaRPr lang="en-US" dirty="0">
              <a:solidFill>
                <a:prstClr val="black"/>
              </a:solidFill>
            </a:endParaRPr>
          </a:p>
        </p:txBody>
      </p:sp>
      <p:sp>
        <p:nvSpPr>
          <p:cNvPr id="4" name="Slide Number Placeholder 3"/>
          <p:cNvSpPr>
            <a:spLocks noGrp="1"/>
          </p:cNvSpPr>
          <p:nvPr>
            <p:ph type="sldNum" sz="quarter" idx="10"/>
          </p:nvPr>
        </p:nvSpPr>
        <p:spPr/>
        <p:txBody>
          <a:bodyPr/>
          <a:lstStyle/>
          <a:p>
            <a:fld id="{F8DCDF9C-CF1E-4B01-8BC2-C361F07E817D}" type="slidenum">
              <a:rPr lang="en-US" smtClean="0"/>
              <a:t>25</a:t>
            </a:fld>
            <a:endParaRPr lang="en-US"/>
          </a:p>
        </p:txBody>
      </p:sp>
    </p:spTree>
    <p:extLst>
      <p:ext uri="{BB962C8B-B14F-4D97-AF65-F5344CB8AC3E}">
        <p14:creationId xmlns:p14="http://schemas.microsoft.com/office/powerpoint/2010/main" val="99704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Proactive means:</a:t>
            </a:r>
          </a:p>
          <a:p>
            <a:pPr>
              <a:buFontTx/>
              <a:buChar char="•"/>
            </a:pPr>
            <a:r>
              <a:rPr lang="en-US" altLang="en-US" dirty="0"/>
              <a:t>Regular contact with VR staff</a:t>
            </a:r>
          </a:p>
          <a:p>
            <a:pPr>
              <a:buFontTx/>
              <a:buChar char="•"/>
            </a:pPr>
            <a:r>
              <a:rPr lang="en-US" altLang="en-US" dirty="0"/>
              <a:t>Timely responses</a:t>
            </a:r>
          </a:p>
          <a:p>
            <a:pPr>
              <a:buFontTx/>
              <a:buChar char="•"/>
            </a:pPr>
            <a:r>
              <a:rPr lang="en-US" altLang="en-US" dirty="0"/>
              <a:t>Keeping appointments</a:t>
            </a:r>
          </a:p>
          <a:p>
            <a:pPr>
              <a:buFontTx/>
              <a:buChar char="•"/>
            </a:pPr>
            <a:r>
              <a:rPr lang="en-US" altLang="en-US" dirty="0"/>
              <a:t>Staying in touch with VRC after obtaining a job</a:t>
            </a:r>
          </a:p>
          <a:p>
            <a:pPr>
              <a:buFontTx/>
              <a:buChar char="•"/>
            </a:pPr>
            <a:r>
              <a:rPr lang="en-US" altLang="en-US" dirty="0"/>
              <a:t>If the individual experiences any disability-related problems after case closure, he/she should contact ACCES-VR. </a:t>
            </a:r>
          </a:p>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26</a:t>
            </a:fld>
            <a:endParaRPr lang="en-US"/>
          </a:p>
        </p:txBody>
      </p:sp>
    </p:spTree>
    <p:extLst>
      <p:ext uri="{BB962C8B-B14F-4D97-AF65-F5344CB8AC3E}">
        <p14:creationId xmlns:p14="http://schemas.microsoft.com/office/powerpoint/2010/main" val="2702091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 Accommodation Network is a free, online resource for identifying possible accommodations for a wide range of disabilities. They also have a large selection of printable publications on a variety of topics. </a:t>
            </a:r>
          </a:p>
          <a:p>
            <a:endParaRPr lang="en-US" dirty="0"/>
          </a:p>
          <a:p>
            <a:r>
              <a:rPr lang="en-US" dirty="0"/>
              <a:t>The Northeast ADA Center, which covers New York, New Jersey, Puerto Rico and the Virgin Islands, provides technical assistance on the Americans with Disabilities Act, as well as webinars, newsletters and other resources. </a:t>
            </a:r>
          </a:p>
        </p:txBody>
      </p:sp>
      <p:sp>
        <p:nvSpPr>
          <p:cNvPr id="4" name="Slide Number Placeholder 3"/>
          <p:cNvSpPr>
            <a:spLocks noGrp="1"/>
          </p:cNvSpPr>
          <p:nvPr>
            <p:ph type="sldNum" sz="quarter" idx="10"/>
          </p:nvPr>
        </p:nvSpPr>
        <p:spPr/>
        <p:txBody>
          <a:bodyPr/>
          <a:lstStyle/>
          <a:p>
            <a:fld id="{F8DCDF9C-CF1E-4B01-8BC2-C361F07E817D}" type="slidenum">
              <a:rPr lang="en-US" smtClean="0"/>
              <a:t>27</a:t>
            </a:fld>
            <a:endParaRPr lang="en-US"/>
          </a:p>
        </p:txBody>
      </p:sp>
    </p:spTree>
    <p:extLst>
      <p:ext uri="{BB962C8B-B14F-4D97-AF65-F5344CB8AC3E}">
        <p14:creationId xmlns:p14="http://schemas.microsoft.com/office/powerpoint/2010/main" val="20755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examples as noted on website…</a:t>
            </a:r>
          </a:p>
        </p:txBody>
      </p:sp>
      <p:sp>
        <p:nvSpPr>
          <p:cNvPr id="4" name="Slide Number Placeholder 3"/>
          <p:cNvSpPr>
            <a:spLocks noGrp="1"/>
          </p:cNvSpPr>
          <p:nvPr>
            <p:ph type="sldNum" sz="quarter" idx="10"/>
          </p:nvPr>
        </p:nvSpPr>
        <p:spPr/>
        <p:txBody>
          <a:bodyPr/>
          <a:lstStyle/>
          <a:p>
            <a:fld id="{F8DCDF9C-CF1E-4B01-8BC2-C361F07E817D}" type="slidenum">
              <a:rPr lang="en-US" smtClean="0"/>
              <a:t>28</a:t>
            </a:fld>
            <a:endParaRPr lang="en-US"/>
          </a:p>
        </p:txBody>
      </p:sp>
    </p:spTree>
    <p:extLst>
      <p:ext uri="{BB962C8B-B14F-4D97-AF65-F5344CB8AC3E}">
        <p14:creationId xmlns:p14="http://schemas.microsoft.com/office/powerpoint/2010/main" val="1194975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29</a:t>
            </a:fld>
            <a:endParaRPr lang="en-US"/>
          </a:p>
        </p:txBody>
      </p:sp>
    </p:spTree>
    <p:extLst>
      <p:ext uri="{BB962C8B-B14F-4D97-AF65-F5344CB8AC3E}">
        <p14:creationId xmlns:p14="http://schemas.microsoft.com/office/powerpoint/2010/main" val="362620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DF9C-CF1E-4B01-8BC2-C361F07E817D}" type="slidenum">
              <a:rPr lang="en-US" smtClean="0"/>
              <a:t>3</a:t>
            </a:fld>
            <a:endParaRPr lang="en-US"/>
          </a:p>
        </p:txBody>
      </p:sp>
    </p:spTree>
    <p:extLst>
      <p:ext uri="{BB962C8B-B14F-4D97-AF65-F5344CB8AC3E}">
        <p14:creationId xmlns:p14="http://schemas.microsoft.com/office/powerpoint/2010/main" val="363811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Individuals who are not citizens will need current documentation that shows that they are allowed to legally work in this country</a:t>
            </a:r>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4</a:t>
            </a:fld>
            <a:endParaRPr lang="en-US"/>
          </a:p>
        </p:txBody>
      </p:sp>
    </p:spTree>
    <p:extLst>
      <p:ext uri="{BB962C8B-B14F-4D97-AF65-F5344CB8AC3E}">
        <p14:creationId xmlns:p14="http://schemas.microsoft.com/office/powerpoint/2010/main" val="392127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A disability can make it harder to find or keep a job. Examples:</a:t>
            </a:r>
          </a:p>
          <a:p>
            <a:endParaRPr lang="en-US" altLang="en-US" dirty="0">
              <a:solidFill>
                <a:srgbClr val="000000"/>
              </a:solidFill>
            </a:endParaRPr>
          </a:p>
          <a:p>
            <a:pPr>
              <a:buFontTx/>
              <a:buChar char="•"/>
            </a:pPr>
            <a:r>
              <a:rPr lang="en-US" altLang="en-US" dirty="0">
                <a:solidFill>
                  <a:srgbClr val="000000"/>
                </a:solidFill>
              </a:rPr>
              <a:t>An individual who had been a construction worker injures his back and can no longer lift and carry objects weighing over 20 pounds.</a:t>
            </a:r>
          </a:p>
          <a:p>
            <a:endParaRPr lang="en-US" altLang="en-US" dirty="0">
              <a:solidFill>
                <a:srgbClr val="000000"/>
              </a:solidFill>
            </a:endParaRPr>
          </a:p>
          <a:p>
            <a:pPr>
              <a:buFontTx/>
              <a:buChar char="•"/>
            </a:pPr>
            <a:r>
              <a:rPr lang="en-US" altLang="en-US" dirty="0">
                <a:solidFill>
                  <a:srgbClr val="000000"/>
                </a:solidFill>
              </a:rPr>
              <a:t>People may have difficulty with a keeping a job.  The problems might come from difficulties in getting along with others.  Or, a person might have significant problems sleeping and therefore have a problem getting up early and being on time.  </a:t>
            </a:r>
          </a:p>
          <a:p>
            <a:endParaRPr lang="en-US" altLang="en-US" dirty="0">
              <a:solidFill>
                <a:srgbClr val="000000"/>
              </a:solidFill>
            </a:endParaRPr>
          </a:p>
          <a:p>
            <a:r>
              <a:rPr lang="en-US" altLang="en-US" dirty="0">
                <a:solidFill>
                  <a:srgbClr val="000000"/>
                </a:solidFill>
              </a:rPr>
              <a:t>A counselor can talk with individuals about what issues they have which interfere with their ability to find or keep a job.  If applicants are eligible for services, a counselor will assist them to find ways to work despite their disability.</a:t>
            </a:r>
          </a:p>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5</a:t>
            </a:fld>
            <a:endParaRPr lang="en-US"/>
          </a:p>
        </p:txBody>
      </p:sp>
    </p:spTree>
    <p:extLst>
      <p:ext uri="{BB962C8B-B14F-4D97-AF65-F5344CB8AC3E}">
        <p14:creationId xmlns:p14="http://schemas.microsoft.com/office/powerpoint/2010/main" val="210729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trial work experience is a short-term  work experience to determine if an individual  can tolerate and/or benefit from employment</a:t>
            </a:r>
          </a:p>
        </p:txBody>
      </p:sp>
      <p:sp>
        <p:nvSpPr>
          <p:cNvPr id="4" name="Slide Number Placeholder 3"/>
          <p:cNvSpPr>
            <a:spLocks noGrp="1"/>
          </p:cNvSpPr>
          <p:nvPr>
            <p:ph type="sldNum" sz="quarter" idx="10"/>
          </p:nvPr>
        </p:nvSpPr>
        <p:spPr/>
        <p:txBody>
          <a:bodyPr/>
          <a:lstStyle/>
          <a:p>
            <a:fld id="{F8DCDF9C-CF1E-4B01-8BC2-C361F07E817D}" type="slidenum">
              <a:rPr lang="en-US" smtClean="0"/>
              <a:t>6</a:t>
            </a:fld>
            <a:endParaRPr lang="en-US"/>
          </a:p>
        </p:txBody>
      </p:sp>
    </p:spTree>
    <p:extLst>
      <p:ext uri="{BB962C8B-B14F-4D97-AF65-F5344CB8AC3E}">
        <p14:creationId xmlns:p14="http://schemas.microsoft.com/office/powerpoint/2010/main" val="335913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4499610"/>
          </a:xfrm>
        </p:spPr>
        <p:txBody>
          <a:bodyPr/>
          <a:lstStyle/>
          <a:p>
            <a:r>
              <a:rPr lang="en-US" dirty="0"/>
              <a:t>This list is not all-inclusive – basically, we serve all disabilities except for legal blindness, which is served through </a:t>
            </a:r>
            <a:r>
              <a:rPr lang="en-US"/>
              <a:t>the NYS Commission </a:t>
            </a:r>
            <a:r>
              <a:rPr lang="en-US" dirty="0"/>
              <a:t>for the Blind.</a:t>
            </a:r>
          </a:p>
          <a:p>
            <a:endParaRPr lang="en-US" dirty="0"/>
          </a:p>
          <a:p>
            <a:r>
              <a:rPr lang="en-US" dirty="0"/>
              <a:t>Also, it is important to remember that it is not just having a disability that makes an individual eligible for ACCES-VR services, it is how that disability impacts employment – for example:</a:t>
            </a:r>
          </a:p>
          <a:p>
            <a:endParaRPr lang="en-US" dirty="0"/>
          </a:p>
          <a:p>
            <a:pPr marL="171450" indent="-171450">
              <a:buFont typeface="Arial" panose="020B0604020202020204" pitchFamily="34" charset="0"/>
              <a:buChar char="•"/>
            </a:pPr>
            <a:r>
              <a:rPr lang="en-US" dirty="0"/>
              <a:t>An individual with diabetes:</a:t>
            </a:r>
          </a:p>
          <a:p>
            <a:pPr marL="628650" lvl="1" indent="-171450">
              <a:buFont typeface="Arial" panose="020B0604020202020204" pitchFamily="34" charset="0"/>
              <a:buChar char="•"/>
            </a:pPr>
            <a:r>
              <a:rPr lang="en-US" dirty="0"/>
              <a:t>If the diabetes is under good control, and the individual works in an indoor, non-hazardous, climate-controlled environment, with regular breaks and lunch to enable the individual to eat when necessary and maintain a steady blood sugar level, that person would likely NOT be eligible</a:t>
            </a:r>
          </a:p>
          <a:p>
            <a:pPr marL="628650" lvl="1" indent="-171450">
              <a:buFont typeface="Arial" panose="020B0604020202020204" pitchFamily="34" charset="0"/>
              <a:buChar char="•"/>
            </a:pPr>
            <a:r>
              <a:rPr lang="en-US" dirty="0"/>
              <a:t>If the diabetes is NOT under good control, and/or the individual works outdoors in an occupation where he/she is more prone to accident or injury,  or does not have consistent break/lunch breaks, this individual MAY BE ELIGIBLE for services</a:t>
            </a:r>
          </a:p>
          <a:p>
            <a:endParaRPr lang="en-US" dirty="0"/>
          </a:p>
          <a:p>
            <a:pPr marL="171450" indent="-171450">
              <a:buFont typeface="Arial" panose="020B0604020202020204" pitchFamily="34" charset="0"/>
              <a:buChar char="•"/>
            </a:pPr>
            <a:r>
              <a:rPr lang="en-US" dirty="0"/>
              <a:t>An individual with allergies:</a:t>
            </a:r>
          </a:p>
          <a:p>
            <a:pPr marL="628650" lvl="1" indent="-171450">
              <a:buFont typeface="Arial" panose="020B0604020202020204" pitchFamily="34" charset="0"/>
              <a:buChar char="•"/>
            </a:pPr>
            <a:r>
              <a:rPr lang="en-US" dirty="0"/>
              <a:t>If the allergens are easy to avoid or the allergic reaction is easy to treat, this individual would likely NOT be eligible</a:t>
            </a:r>
          </a:p>
          <a:p>
            <a:pPr marL="628650" lvl="1" indent="-171450">
              <a:buFont typeface="Arial" panose="020B0604020202020204" pitchFamily="34" charset="0"/>
              <a:buChar char="•"/>
            </a:pPr>
            <a:r>
              <a:rPr lang="en-US" dirty="0"/>
              <a:t>If the allergies are severe, for example, chemical allergies to cleaning products, perfumes, or other common substances, this would be likely to impact one in the workplace and the individual MAY BE ELIGIBLE for services</a:t>
            </a:r>
          </a:p>
        </p:txBody>
      </p:sp>
      <p:sp>
        <p:nvSpPr>
          <p:cNvPr id="4" name="Slide Number Placeholder 3"/>
          <p:cNvSpPr>
            <a:spLocks noGrp="1"/>
          </p:cNvSpPr>
          <p:nvPr>
            <p:ph type="sldNum" sz="quarter" idx="10"/>
          </p:nvPr>
        </p:nvSpPr>
        <p:spPr/>
        <p:txBody>
          <a:bodyPr/>
          <a:lstStyle/>
          <a:p>
            <a:fld id="{F8DCDF9C-CF1E-4B01-8BC2-C361F07E817D}" type="slidenum">
              <a:rPr lang="en-US" smtClean="0"/>
              <a:t>7</a:t>
            </a:fld>
            <a:endParaRPr lang="en-US"/>
          </a:p>
        </p:txBody>
      </p:sp>
    </p:spTree>
    <p:extLst>
      <p:ext uri="{BB962C8B-B14F-4D97-AF65-F5344CB8AC3E}">
        <p14:creationId xmlns:p14="http://schemas.microsoft.com/office/powerpoint/2010/main" val="50250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706" y="4419600"/>
            <a:ext cx="5505450" cy="4183380"/>
          </a:xfrm>
        </p:spPr>
        <p:txBody>
          <a:bodyPr/>
          <a:lstStyle/>
          <a:p>
            <a:r>
              <a:rPr lang="en-US" dirty="0"/>
              <a:t>Individuals may identify one disability that impacts employment, but upon further discussion, the counselor may identify other potential disabilities that could also be a factor in determining eligibility.</a:t>
            </a:r>
          </a:p>
          <a:p>
            <a:endParaRPr lang="en-US" dirty="0"/>
          </a:p>
          <a:p>
            <a:r>
              <a:rPr lang="en-US" dirty="0"/>
              <a:t>For example, while someone may only identify a back injury at application, it may come out in the interview that the individual has had DWIs or other alcohol-related issues. This may prompt the counselor to request an evaluation to determine if there is a disability of alcoholism. </a:t>
            </a:r>
          </a:p>
          <a:p>
            <a:endParaRPr lang="en-US" dirty="0"/>
          </a:p>
          <a:p>
            <a:r>
              <a:rPr lang="en-US" dirty="0"/>
              <a:t>Or, the individual may reveal that he or she did not do well in school, and a learning disability may be present. If no recent school records are available, the counselor might request a psychological examination.</a:t>
            </a:r>
          </a:p>
          <a:p>
            <a:endParaRPr lang="en-US" dirty="0"/>
          </a:p>
          <a:p>
            <a:r>
              <a:rPr lang="en-US" dirty="0"/>
              <a:t>It is important for the ACCES-VR counselor to be able to understand </a:t>
            </a:r>
            <a:r>
              <a:rPr lang="en-US" i="1" dirty="0"/>
              <a:t>all</a:t>
            </a:r>
            <a:r>
              <a:rPr lang="en-US" dirty="0"/>
              <a:t> disabilities that may be impacting an individual, not just the disability he or she presents with at application.</a:t>
            </a:r>
          </a:p>
          <a:p>
            <a:endParaRPr lang="en-US" dirty="0"/>
          </a:p>
        </p:txBody>
      </p:sp>
      <p:sp>
        <p:nvSpPr>
          <p:cNvPr id="4" name="Slide Number Placeholder 3"/>
          <p:cNvSpPr>
            <a:spLocks noGrp="1"/>
          </p:cNvSpPr>
          <p:nvPr>
            <p:ph type="sldNum" sz="quarter" idx="10"/>
          </p:nvPr>
        </p:nvSpPr>
        <p:spPr/>
        <p:txBody>
          <a:bodyPr/>
          <a:lstStyle/>
          <a:p>
            <a:fld id="{F8DCDF9C-CF1E-4B01-8BC2-C361F07E817D}" type="slidenum">
              <a:rPr lang="en-US" smtClean="0"/>
              <a:t>8</a:t>
            </a:fld>
            <a:endParaRPr lang="en-US"/>
          </a:p>
        </p:txBody>
      </p:sp>
    </p:spTree>
    <p:extLst>
      <p:ext uri="{BB962C8B-B14F-4D97-AF65-F5344CB8AC3E}">
        <p14:creationId xmlns:p14="http://schemas.microsoft.com/office/powerpoint/2010/main" val="139574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altLang="en-US" dirty="0"/>
              <a:t>The term </a:t>
            </a:r>
            <a:r>
              <a:rPr lang="en-US" altLang="en-US" i="1" dirty="0"/>
              <a:t>disability</a:t>
            </a:r>
            <a:r>
              <a:rPr lang="en-US" altLang="en-US" dirty="0"/>
              <a:t> is used differently in the legal system. Consequently individuals with a criminal history may believe they would be eligible for ACCES-VR services because of that background.</a:t>
            </a:r>
          </a:p>
          <a:p>
            <a:endParaRPr lang="en-US" altLang="en-US" dirty="0"/>
          </a:p>
          <a:p>
            <a:r>
              <a:rPr lang="en-US" altLang="en-US" dirty="0"/>
              <a:t>Individuals must have a physical or mental impairment that significantly impacts employment to be eligible for ACCES-VR services. If an individual is eligible, legal history and its impact on employment will be taken into account in the goal planning and job search phases.</a:t>
            </a:r>
          </a:p>
        </p:txBody>
      </p:sp>
      <p:sp>
        <p:nvSpPr>
          <p:cNvPr id="4" name="Slide Number Placeholder 3"/>
          <p:cNvSpPr>
            <a:spLocks noGrp="1"/>
          </p:cNvSpPr>
          <p:nvPr>
            <p:ph type="sldNum" sz="quarter" idx="5"/>
          </p:nvPr>
        </p:nvSpPr>
        <p:spPr/>
        <p:txBody>
          <a:bodyPr/>
          <a:lstStyle/>
          <a:p>
            <a:pPr>
              <a:defRPr/>
            </a:pPr>
            <a:fld id="{DC97ACCB-D0C2-4957-9699-B8AA7288A999}" type="slidenum">
              <a:rPr lang="en-US" altLang="en-US" smtClean="0"/>
              <a:pPr>
                <a:defRPr/>
              </a:pPr>
              <a:t>9</a:t>
            </a:fld>
            <a:endParaRPr lang="en-US" altLang="en-US"/>
          </a:p>
        </p:txBody>
      </p:sp>
    </p:spTree>
    <p:extLst>
      <p:ext uri="{BB962C8B-B14F-4D97-AF65-F5344CB8AC3E}">
        <p14:creationId xmlns:p14="http://schemas.microsoft.com/office/powerpoint/2010/main" val="62134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FF9916-8FBA-455E-9348-AF2AEDF66B5D}" type="datetime1">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412353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A0388-84EC-4287-BE87-CDD85A9130C6}" type="datetime1">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58885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4FA10-2FEE-4694-8226-86C4BC1C6E71}" type="datetime1">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311855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503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1F4B4860-ACB8-4521-944C-885301081AD5}" type="datetime1">
              <a:rPr lang="en-US" altLang="en-US" smtClean="0"/>
              <a:t>6/23/2017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8946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92B596-684C-4EC8-A070-333E1780A3CC}" type="datetime1">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324697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892F0-F1F2-40CD-BA72-0FF86D22542E}" type="datetime1">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21396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CFF940-DA69-4B38-BED9-48CB0A4E856B}" type="datetime1">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14776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E97510-7C2C-4F5C-8A90-B289E59E3F33}" type="datetime1">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363434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276C89-BB38-4B91-AF3D-43604AAE7537}" type="datetime1">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273405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1699D-D5CB-4E6C-933D-C18D83C9EF76}" type="datetime1">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176634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EBB5DD-83BE-42C0-8B17-F9A4E3B883FC}" type="datetime1">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77270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64B67C-7807-431F-BAD4-A8BF1C59E176}" type="datetime1">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E5FA2-D065-4832-9020-E41C1D09C920}" type="slidenum">
              <a:rPr lang="en-US" smtClean="0"/>
              <a:t>‹#›</a:t>
            </a:fld>
            <a:endParaRPr lang="en-US"/>
          </a:p>
        </p:txBody>
      </p:sp>
    </p:spTree>
    <p:extLst>
      <p:ext uri="{BB962C8B-B14F-4D97-AF65-F5344CB8AC3E}">
        <p14:creationId xmlns:p14="http://schemas.microsoft.com/office/powerpoint/2010/main" val="35261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DE825-77C4-4A38-88B3-3271A3F6D118}" type="datetime1">
              <a:rPr lang="en-US" smtClean="0"/>
              <a:t>6/23/2017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5FA2-D065-4832-9020-E41C1D09C920}" type="slidenum">
              <a:rPr lang="en-US" smtClean="0"/>
              <a:t>‹#›</a:t>
            </a:fld>
            <a:endParaRPr lang="en-US"/>
          </a:p>
        </p:txBody>
      </p:sp>
    </p:spTree>
    <p:extLst>
      <p:ext uri="{BB962C8B-B14F-4D97-AF65-F5344CB8AC3E}">
        <p14:creationId xmlns:p14="http://schemas.microsoft.com/office/powerpoint/2010/main" val="50328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skjan.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northeastada.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cces.nysed.gov/vr/success-stori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www.acces.nysed.gov/v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85800" y="762000"/>
            <a:ext cx="7772400" cy="5257800"/>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Assisting People </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with Disabilities </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to Go to Work:</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ACCES-VR</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773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sz="half" idx="1"/>
          </p:nvPr>
        </p:nvSpPr>
        <p:spPr>
          <a:xfrm>
            <a:off x="685800" y="1371600"/>
            <a:ext cx="3811588" cy="3810000"/>
          </a:xfrm>
        </p:spPr>
        <p:txBody>
          <a:bodyPr>
            <a:noAutofit/>
          </a:bodyPr>
          <a:lstStyle/>
          <a:p>
            <a:pPr marL="457200" indent="-457200">
              <a:spcBef>
                <a:spcPts val="0"/>
              </a:spcBef>
              <a:buSzPct val="75000"/>
            </a:pPr>
            <a:r>
              <a:rPr lang="en-US" altLang="en-US" sz="2400" dirty="0">
                <a:latin typeface="Arial" panose="020B0604020202020204" pitchFamily="34" charset="0"/>
                <a:cs typeface="Arial" panose="020B0604020202020204" pitchFamily="34" charset="0"/>
              </a:rPr>
              <a:t>Job Counseling</a:t>
            </a:r>
          </a:p>
          <a:p>
            <a:pPr marL="457200" indent="-457200">
              <a:spcBef>
                <a:spcPts val="0"/>
              </a:spcBef>
              <a:buSzPct val="75000"/>
            </a:pPr>
            <a:r>
              <a:rPr lang="en-US" altLang="en-US" sz="2400" dirty="0">
                <a:latin typeface="Arial" panose="020B0604020202020204" pitchFamily="34" charset="0"/>
                <a:cs typeface="Arial" panose="020B0604020202020204" pitchFamily="34" charset="0"/>
              </a:rPr>
              <a:t>Job Assessment and Development</a:t>
            </a:r>
          </a:p>
          <a:p>
            <a:pPr marL="457200" indent="-457200">
              <a:spcBef>
                <a:spcPts val="0"/>
              </a:spcBef>
              <a:buSzPct val="75000"/>
            </a:pPr>
            <a:r>
              <a:rPr lang="en-US" altLang="en-US" sz="2400" dirty="0">
                <a:latin typeface="Arial" panose="020B0604020202020204" pitchFamily="34" charset="0"/>
                <a:cs typeface="Arial" panose="020B0604020202020204" pitchFamily="34" charset="0"/>
              </a:rPr>
              <a:t>Job Placement</a:t>
            </a:r>
          </a:p>
          <a:p>
            <a:pPr marL="457200" indent="-457200">
              <a:spcBef>
                <a:spcPts val="0"/>
              </a:spcBef>
              <a:buSzPct val="75000"/>
            </a:pPr>
            <a:r>
              <a:rPr lang="en-US" altLang="en-US" sz="2400" dirty="0">
                <a:latin typeface="Arial" panose="020B0604020202020204" pitchFamily="34" charset="0"/>
                <a:cs typeface="Arial" panose="020B0604020202020204" pitchFamily="34" charset="0"/>
              </a:rPr>
              <a:t>College/BOCES or other Classroom Training</a:t>
            </a:r>
          </a:p>
          <a:p>
            <a:pPr marL="457200" indent="-457200">
              <a:spcBef>
                <a:spcPts val="0"/>
              </a:spcBef>
              <a:buSzPct val="75000"/>
            </a:pPr>
            <a:r>
              <a:rPr lang="en-US" altLang="en-US" sz="2400" dirty="0">
                <a:latin typeface="Arial" panose="020B0604020202020204" pitchFamily="34" charset="0"/>
                <a:cs typeface="Arial" panose="020B0604020202020204" pitchFamily="34" charset="0"/>
              </a:rPr>
              <a:t>Vocational or Technical Training</a:t>
            </a:r>
          </a:p>
        </p:txBody>
      </p:sp>
      <p:sp>
        <p:nvSpPr>
          <p:cNvPr id="248834" name="Rectangle 2"/>
          <p:cNvSpPr>
            <a:spLocks noGrp="1" noChangeArrowheads="1"/>
          </p:cNvSpPr>
          <p:nvPr>
            <p:ph type="title"/>
          </p:nvPr>
        </p:nvSpPr>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ACCES-VR Services</a:t>
            </a:r>
            <a:endParaRPr lang="en-US" altLang="en-US" sz="4800" dirty="0">
              <a:latin typeface="Arial" panose="020B0604020202020204" pitchFamily="34" charset="0"/>
              <a:cs typeface="Arial" panose="020B0604020202020204" pitchFamily="34" charset="0"/>
            </a:endParaRPr>
          </a:p>
        </p:txBody>
      </p:sp>
      <p:sp>
        <p:nvSpPr>
          <p:cNvPr id="248836" name="Rectangle 4"/>
          <p:cNvSpPr>
            <a:spLocks noGrp="1" noChangeArrowheads="1"/>
          </p:cNvSpPr>
          <p:nvPr>
            <p:ph type="body" sz="half" idx="2"/>
          </p:nvPr>
        </p:nvSpPr>
        <p:spPr>
          <a:xfrm>
            <a:off x="4876800" y="1371600"/>
            <a:ext cx="4035425" cy="5181600"/>
          </a:xfrm>
        </p:spPr>
        <p:txBody>
          <a:bodyPr>
            <a:normAutofit fontScale="55000" lnSpcReduction="20000"/>
          </a:bodyPr>
          <a:lstStyle/>
          <a:p>
            <a:pPr marL="457200" indent="-457200">
              <a:lnSpc>
                <a:spcPct val="110000"/>
              </a:lnSpc>
              <a:spcBef>
                <a:spcPts val="0"/>
              </a:spcBef>
              <a:buSzPct val="75000"/>
            </a:pPr>
            <a:r>
              <a:rPr lang="en-US" altLang="en-US" sz="4400" dirty="0">
                <a:latin typeface="Arial" panose="020B0604020202020204" pitchFamily="34" charset="0"/>
                <a:cs typeface="Arial" panose="020B0604020202020204" pitchFamily="34" charset="0"/>
              </a:rPr>
              <a:t>Driver Training</a:t>
            </a:r>
          </a:p>
          <a:p>
            <a:pPr marL="457200" indent="-457200">
              <a:lnSpc>
                <a:spcPct val="110000"/>
              </a:lnSpc>
              <a:spcBef>
                <a:spcPts val="0"/>
              </a:spcBef>
              <a:buSzPct val="75000"/>
            </a:pPr>
            <a:r>
              <a:rPr lang="en-US" altLang="en-US" sz="4400" dirty="0">
                <a:latin typeface="Arial" panose="020B0604020202020204" pitchFamily="34" charset="0"/>
                <a:cs typeface="Arial" panose="020B0604020202020204" pitchFamily="34" charset="0"/>
              </a:rPr>
              <a:t>Occupational License</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Supported Employment</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Vehicle Modifications</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Self-employment</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High School-to-Work Transition Services</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Rehabilitation Technology</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Job Coaching</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Hiring Incentives</a:t>
            </a:r>
          </a:p>
          <a:p>
            <a:pPr marL="457200" indent="-457200">
              <a:lnSpc>
                <a:spcPct val="110000"/>
              </a:lnSpc>
              <a:buSzPct val="75000"/>
              <a:defRPr/>
            </a:pPr>
            <a:r>
              <a:rPr lang="en-US" altLang="en-US" sz="4400" dirty="0">
                <a:latin typeface="Arial" panose="020B0604020202020204" pitchFamily="34" charset="0"/>
                <a:cs typeface="Arial" panose="020B0604020202020204" pitchFamily="34" charset="0"/>
              </a:rPr>
              <a:t>Benefits Counseling</a:t>
            </a:r>
          </a:p>
          <a:p>
            <a:pPr eaLnBrk="1" hangingPunct="1">
              <a:buFont typeface="Wingdings" pitchFamily="2" charset="2"/>
              <a:buNone/>
              <a:defRPr/>
            </a:pPr>
            <a:endParaRPr lang="en-US" altLang="en-US" dirty="0"/>
          </a:p>
        </p:txBody>
      </p:sp>
      <p:sp>
        <p:nvSpPr>
          <p:cNvPr id="2" name="Slide Number Placeholder 1"/>
          <p:cNvSpPr>
            <a:spLocks noGrp="1"/>
          </p:cNvSpPr>
          <p:nvPr>
            <p:ph type="sldNum" sz="quarter" idx="12"/>
          </p:nvPr>
        </p:nvSpPr>
        <p:spPr/>
        <p:txBody>
          <a:bodyPr/>
          <a:lstStyle/>
          <a:p>
            <a:fld id="{E3EE5FA2-D065-4832-9020-E41C1D09C920}" type="slidenum">
              <a:rPr lang="en-US" smtClean="0"/>
              <a:t>10</a:t>
            </a:fld>
            <a:endParaRPr lang="en-US"/>
          </a:p>
        </p:txBody>
      </p:sp>
    </p:spTree>
    <p:extLst>
      <p:ext uri="{BB962C8B-B14F-4D97-AF65-F5344CB8AC3E}">
        <p14:creationId xmlns:p14="http://schemas.microsoft.com/office/powerpoint/2010/main" val="153111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6200" y="274639"/>
            <a:ext cx="8991600" cy="1143000"/>
          </a:xfrm>
        </p:spPr>
        <p:txBody>
          <a:bodyPr>
            <a:noAutofit/>
          </a:bodyPr>
          <a:lstStyle/>
          <a:p>
            <a:pPr eaLnBrk="1" hangingPunct="1">
              <a:defRPr/>
            </a:pPr>
            <a:r>
              <a:rPr lang="en-US" altLang="en-US" sz="4800" b="1" dirty="0">
                <a:latin typeface="Arial" panose="020B0604020202020204" pitchFamily="34" charset="0"/>
                <a:cs typeface="Arial" panose="020B0604020202020204" pitchFamily="34" charset="0"/>
              </a:rPr>
              <a:t>How are services determined?</a:t>
            </a:r>
          </a:p>
        </p:txBody>
      </p:sp>
      <p:sp>
        <p:nvSpPr>
          <p:cNvPr id="249859" name="Rectangle 3"/>
          <p:cNvSpPr>
            <a:spLocks noGrp="1" noChangeArrowheads="1"/>
          </p:cNvSpPr>
          <p:nvPr>
            <p:ph type="body" idx="1"/>
          </p:nvPr>
        </p:nvSpPr>
        <p:spPr>
          <a:xfrm>
            <a:off x="609600" y="1905000"/>
            <a:ext cx="7696200" cy="4114800"/>
          </a:xfrm>
        </p:spPr>
        <p:txBody>
          <a:bodyPr>
            <a:normAutofit/>
          </a:bodyPr>
          <a:lstStyle/>
          <a:p>
            <a:pPr eaLnBrk="1" hangingPunct="1">
              <a:lnSpc>
                <a:spcPct val="90000"/>
              </a:lnSpc>
              <a:defRPr/>
            </a:pPr>
            <a:r>
              <a:rPr lang="en-US" altLang="en-US" dirty="0">
                <a:latin typeface="Arial" panose="020B0604020202020204" pitchFamily="34" charset="0"/>
                <a:cs typeface="Arial" panose="020B0604020202020204" pitchFamily="34" charset="0"/>
              </a:rPr>
              <a:t>Does the individual have transferable skills?</a:t>
            </a:r>
          </a:p>
          <a:p>
            <a:pPr eaLnBrk="1" hangingPunct="1">
              <a:lnSpc>
                <a:spcPct val="90000"/>
              </a:lnSpc>
              <a:defRPr/>
            </a:pPr>
            <a:r>
              <a:rPr lang="en-US" altLang="en-US" dirty="0">
                <a:latin typeface="Arial" panose="020B0604020202020204" pitchFamily="34" charset="0"/>
                <a:cs typeface="Arial" panose="020B0604020202020204" pitchFamily="34" charset="0"/>
              </a:rPr>
              <a:t>Does the individual have skills that need updating?</a:t>
            </a:r>
          </a:p>
          <a:p>
            <a:pPr eaLnBrk="1" hangingPunct="1">
              <a:lnSpc>
                <a:spcPct val="90000"/>
              </a:lnSpc>
              <a:defRPr/>
            </a:pPr>
            <a:r>
              <a:rPr lang="en-US" altLang="en-US" dirty="0">
                <a:latin typeface="Arial" panose="020B0604020202020204" pitchFamily="34" charset="0"/>
                <a:cs typeface="Arial" panose="020B0604020202020204" pitchFamily="34" charset="0"/>
              </a:rPr>
              <a:t>Does the individual need retraining?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952" y="4724400"/>
            <a:ext cx="2398427"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11</a:t>
            </a:fld>
            <a:endParaRPr lang="en-US"/>
          </a:p>
        </p:txBody>
      </p:sp>
    </p:spTree>
    <p:extLst>
      <p:ext uri="{BB962C8B-B14F-4D97-AF65-F5344CB8AC3E}">
        <p14:creationId xmlns:p14="http://schemas.microsoft.com/office/powerpoint/2010/main" val="376106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Autofit/>
          </a:bodyPr>
          <a:lstStyle/>
          <a:p>
            <a:pPr eaLnBrk="1" hangingPunct="1">
              <a:defRPr/>
            </a:pPr>
            <a:r>
              <a:rPr lang="en-US" altLang="en-US" sz="4800" b="1" dirty="0">
                <a:latin typeface="Arial" panose="020B0604020202020204" pitchFamily="34" charset="0"/>
                <a:cs typeface="Arial" panose="020B0604020202020204" pitchFamily="34" charset="0"/>
              </a:rPr>
              <a:t>How are services determined?</a:t>
            </a:r>
          </a:p>
        </p:txBody>
      </p:sp>
      <p:sp>
        <p:nvSpPr>
          <p:cNvPr id="250883" name="Rectangle 3"/>
          <p:cNvSpPr>
            <a:spLocks noGrp="1" noChangeArrowheads="1"/>
          </p:cNvSpPr>
          <p:nvPr>
            <p:ph type="body" idx="1"/>
          </p:nvPr>
        </p:nvSpPr>
        <p:spPr>
          <a:xfrm>
            <a:off x="609600" y="1752600"/>
            <a:ext cx="7543800" cy="4572000"/>
          </a:xfrm>
        </p:spPr>
        <p:txBody>
          <a:bodyPr/>
          <a:lstStyle/>
          <a:p>
            <a:pPr eaLnBrk="1" hangingPunct="1">
              <a:lnSpc>
                <a:spcPct val="90000"/>
              </a:lnSpc>
              <a:buFont typeface="Wingdings" pitchFamily="2" charset="2"/>
              <a:buNone/>
              <a:defRPr/>
            </a:pPr>
            <a:r>
              <a:rPr lang="en-US" altLang="en-US" dirty="0">
                <a:latin typeface="Arial" panose="020B0604020202020204" pitchFamily="34" charset="0"/>
                <a:cs typeface="Arial" panose="020B0604020202020204" pitchFamily="34" charset="0"/>
              </a:rPr>
              <a:t>Factors to consider:</a:t>
            </a:r>
          </a:p>
          <a:p>
            <a:pPr eaLnBrk="1" hangingPunct="1">
              <a:lnSpc>
                <a:spcPct val="90000"/>
              </a:lnSpc>
              <a:defRPr/>
            </a:pPr>
            <a:r>
              <a:rPr lang="en-US" altLang="en-US" dirty="0">
                <a:latin typeface="Arial" panose="020B0604020202020204" pitchFamily="34" charset="0"/>
                <a:cs typeface="Arial" panose="020B0604020202020204" pitchFamily="34" charset="0"/>
              </a:rPr>
              <a:t>Participant interests/aptitude</a:t>
            </a:r>
          </a:p>
          <a:p>
            <a:pPr eaLnBrk="1" hangingPunct="1">
              <a:lnSpc>
                <a:spcPct val="90000"/>
              </a:lnSpc>
              <a:defRPr/>
            </a:pPr>
            <a:r>
              <a:rPr lang="en-US" altLang="en-US" dirty="0">
                <a:latin typeface="Arial" panose="020B0604020202020204" pitchFamily="34" charset="0"/>
                <a:cs typeface="Arial" panose="020B0604020202020204" pitchFamily="34" charset="0"/>
              </a:rPr>
              <a:t>Limitations and strengths</a:t>
            </a:r>
          </a:p>
          <a:p>
            <a:pPr>
              <a:lnSpc>
                <a:spcPct val="90000"/>
              </a:lnSpc>
              <a:defRPr/>
            </a:pPr>
            <a:r>
              <a:rPr lang="en-US" altLang="en-US" dirty="0">
                <a:latin typeface="Arial" panose="020B0604020202020204" pitchFamily="34" charset="0"/>
                <a:cs typeface="Arial" panose="020B0604020202020204" pitchFamily="34" charset="0"/>
              </a:rPr>
              <a:t>Job market</a:t>
            </a:r>
          </a:p>
          <a:p>
            <a:pPr eaLnBrk="1" hangingPunct="1">
              <a:lnSpc>
                <a:spcPct val="90000"/>
              </a:lnSpc>
              <a:defRPr/>
            </a:pPr>
            <a:r>
              <a:rPr lang="en-US" altLang="en-US" dirty="0">
                <a:latin typeface="Arial" panose="020B0604020202020204" pitchFamily="34" charset="0"/>
                <a:cs typeface="Arial" panose="020B0604020202020204" pitchFamily="34" charset="0"/>
              </a:rPr>
              <a:t>Agency policy</a:t>
            </a:r>
          </a:p>
          <a:p>
            <a:pPr eaLnBrk="1" hangingPunct="1">
              <a:lnSpc>
                <a:spcPct val="90000"/>
              </a:lnSpc>
              <a:buFont typeface="Wingdings" pitchFamily="2" charset="2"/>
              <a:buNone/>
              <a:defRPr/>
            </a:pPr>
            <a:endParaRPr lang="en-US" altLang="en-US" sz="3600" dirty="0"/>
          </a:p>
          <a:p>
            <a:pPr eaLnBrk="1" hangingPunct="1">
              <a:lnSpc>
                <a:spcPct val="90000"/>
              </a:lnSpc>
              <a:buFont typeface="Wingdings" pitchFamily="2" charset="2"/>
              <a:buNone/>
              <a:defRPr/>
            </a:pPr>
            <a:endParaRPr lang="en-US" alt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724400"/>
            <a:ext cx="2397528"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12</a:t>
            </a:fld>
            <a:endParaRPr lang="en-US"/>
          </a:p>
        </p:txBody>
      </p:sp>
    </p:spTree>
    <p:extLst>
      <p:ext uri="{BB962C8B-B14F-4D97-AF65-F5344CB8AC3E}">
        <p14:creationId xmlns:p14="http://schemas.microsoft.com/office/powerpoint/2010/main" val="15805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304800" y="381000"/>
            <a:ext cx="8610600" cy="1066800"/>
          </a:xfrm>
        </p:spPr>
        <p:txBody>
          <a:bodyPr>
            <a:normAutofit fontScale="90000"/>
          </a:bodyPr>
          <a:lstStyle/>
          <a:p>
            <a:pPr eaLnBrk="1" hangingPunct="1">
              <a:defRPr/>
            </a:pPr>
            <a:r>
              <a:rPr lang="en-US" altLang="en-US" sz="4800" b="1" dirty="0">
                <a:latin typeface="Arial" panose="020B0604020202020204" pitchFamily="34" charset="0"/>
                <a:cs typeface="Arial" panose="020B0604020202020204" pitchFamily="34" charset="0"/>
              </a:rPr>
              <a:t>Services not based on income…</a:t>
            </a:r>
          </a:p>
        </p:txBody>
      </p:sp>
      <p:sp>
        <p:nvSpPr>
          <p:cNvPr id="308227" name="Text Box 3"/>
          <p:cNvSpPr txBox="1">
            <a:spLocks noChangeArrowheads="1"/>
          </p:cNvSpPr>
          <p:nvPr/>
        </p:nvSpPr>
        <p:spPr bwMode="auto">
          <a:xfrm>
            <a:off x="609600" y="1614668"/>
            <a:ext cx="8382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Medical and psychological assessments to determine eligibility </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Rehabilitation technology evaluations </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Vocational evaluation and interest inventories </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Vocational counseling and guidance</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Supported employment </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Job placement services</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Work Try-Outs/On-The-Job Training</a:t>
            </a:r>
          </a:p>
          <a:p>
            <a:pPr marL="342900" indent="-342900" eaLnBrk="0" hangingPunct="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Cost-effective Skills Training*</a:t>
            </a:r>
          </a:p>
          <a:p>
            <a:pPr eaLnBrk="0" hangingPunct="0">
              <a:spcBef>
                <a:spcPct val="50000"/>
              </a:spcBef>
              <a:buClr>
                <a:schemeClr val="hlink"/>
              </a:buClr>
              <a:buFont typeface="Wingdings" pitchFamily="2" charset="2"/>
              <a:buNone/>
              <a:defRPr/>
            </a:pPr>
            <a:endParaRPr lang="en-US" altLang="en-US" sz="2400" dirty="0">
              <a:effectLst>
                <a:outerShdw blurRad="38100" dist="38100" dir="2700000" algn="tl">
                  <a:srgbClr val="000000"/>
                </a:outerShdw>
              </a:effectLst>
              <a:latin typeface="Tahoma" pitchFamily="34" charset="0"/>
              <a:cs typeface="+mn-cs"/>
            </a:endParaRPr>
          </a:p>
        </p:txBody>
      </p:sp>
      <p:sp>
        <p:nvSpPr>
          <p:cNvPr id="2" name="Slide Number Placeholder 1"/>
          <p:cNvSpPr>
            <a:spLocks noGrp="1"/>
          </p:cNvSpPr>
          <p:nvPr>
            <p:ph type="sldNum" sz="quarter" idx="12"/>
          </p:nvPr>
        </p:nvSpPr>
        <p:spPr/>
        <p:txBody>
          <a:bodyPr/>
          <a:lstStyle/>
          <a:p>
            <a:fld id="{E3EE5FA2-D065-4832-9020-E41C1D09C920}" type="slidenum">
              <a:rPr lang="en-US" smtClean="0"/>
              <a:t>13</a:t>
            </a:fld>
            <a:endParaRPr lang="en-US"/>
          </a:p>
        </p:txBody>
      </p:sp>
    </p:spTree>
    <p:extLst>
      <p:ext uri="{BB962C8B-B14F-4D97-AF65-F5344CB8AC3E}">
        <p14:creationId xmlns:p14="http://schemas.microsoft.com/office/powerpoint/2010/main" val="9598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fontScale="90000"/>
          </a:bodyPr>
          <a:lstStyle/>
          <a:p>
            <a:pPr eaLnBrk="1" hangingPunct="1">
              <a:defRPr/>
            </a:pPr>
            <a:r>
              <a:rPr lang="en-US" altLang="en-US" sz="4800" b="1">
                <a:latin typeface="Arial" panose="020B0604020202020204" pitchFamily="34" charset="0"/>
                <a:cs typeface="Arial" panose="020B0604020202020204" pitchFamily="34" charset="0"/>
              </a:rPr>
              <a:t>Services based </a:t>
            </a:r>
            <a:r>
              <a:rPr lang="en-US" altLang="en-US" sz="4800" b="1" dirty="0">
                <a:latin typeface="Arial" panose="020B0604020202020204" pitchFamily="34" charset="0"/>
                <a:cs typeface="Arial" panose="020B0604020202020204" pitchFamily="34" charset="0"/>
              </a:rPr>
              <a:t>on income...</a:t>
            </a:r>
          </a:p>
        </p:txBody>
      </p:sp>
      <p:sp>
        <p:nvSpPr>
          <p:cNvPr id="309251" name="Text Box 3"/>
          <p:cNvSpPr txBox="1">
            <a:spLocks noChangeArrowheads="1"/>
          </p:cNvSpPr>
          <p:nvPr/>
        </p:nvSpPr>
        <p:spPr bwMode="auto">
          <a:xfrm>
            <a:off x="1447800" y="1295399"/>
            <a:ext cx="80772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SzPct val="150000"/>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Training at approved colleges, universities and training</a:t>
            </a:r>
          </a:p>
          <a:p>
            <a:pPr eaLnBrk="0" hangingPunct="0">
              <a:buSzPct val="150000"/>
              <a:defRPr/>
            </a:pPr>
            <a:r>
              <a:rPr lang="en-US" altLang="en-US" sz="2200" dirty="0">
                <a:latin typeface="Arial" panose="020B0604020202020204" pitchFamily="34" charset="0"/>
                <a:cs typeface="Arial" panose="020B0604020202020204" pitchFamily="34" charset="0"/>
              </a:rPr>
              <a:t>     programs (*except for cost-effective skills training)</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College books and supplies</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Maintenance ($ toward college living expenses)	</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Modifications to homes, vehicles and worksites</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Telecommunication devices, sensory or technological</a:t>
            </a:r>
          </a:p>
          <a:p>
            <a:pPr eaLnBrk="0" hangingPunct="0">
              <a:defRPr/>
            </a:pPr>
            <a:r>
              <a:rPr lang="en-US" altLang="en-US" sz="2200" dirty="0">
                <a:latin typeface="Arial" panose="020B0604020202020204" pitchFamily="34" charset="0"/>
                <a:cs typeface="Arial" panose="020B0604020202020204" pitchFamily="34" charset="0"/>
              </a:rPr>
              <a:t>     aids </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Driver training for professional license**</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Self-employment stocks and supplies</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Occupational and business licenses</a:t>
            </a:r>
          </a:p>
          <a:p>
            <a:pPr marL="342900" indent="-342900" eaLnBrk="0" hangingPunct="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 Transportation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727448"/>
            <a:ext cx="2400300"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14</a:t>
            </a:fld>
            <a:endParaRPr lang="en-US"/>
          </a:p>
        </p:txBody>
      </p:sp>
    </p:spTree>
    <p:extLst>
      <p:ext uri="{BB962C8B-B14F-4D97-AF65-F5344CB8AC3E}">
        <p14:creationId xmlns:p14="http://schemas.microsoft.com/office/powerpoint/2010/main" val="340996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28600" y="274639"/>
            <a:ext cx="8686800" cy="1143000"/>
          </a:xfrm>
        </p:spPr>
        <p:txBody>
          <a:bodyPr>
            <a:noAutofit/>
          </a:bodyPr>
          <a:lstStyle/>
          <a:p>
            <a:pPr eaLnBrk="1" hangingPunct="1">
              <a:defRPr/>
            </a:pPr>
            <a:r>
              <a:rPr lang="en-US" altLang="en-US" sz="4800" b="1" dirty="0">
                <a:latin typeface="Arial" panose="020B0604020202020204" pitchFamily="34" charset="0"/>
                <a:cs typeface="Arial" panose="020B0604020202020204" pitchFamily="34" charset="0"/>
              </a:rPr>
              <a:t>Job Placement Services</a:t>
            </a:r>
            <a:endParaRPr lang="en-US" altLang="en-US" sz="4800" dirty="0">
              <a:latin typeface="Arial" panose="020B0604020202020204" pitchFamily="34" charset="0"/>
              <a:cs typeface="Arial" panose="020B0604020202020204" pitchFamily="34" charset="0"/>
            </a:endParaRPr>
          </a:p>
        </p:txBody>
      </p:sp>
      <p:sp>
        <p:nvSpPr>
          <p:cNvPr id="253955" name="Rectangle 3"/>
          <p:cNvSpPr>
            <a:spLocks noGrp="1" noChangeArrowheads="1"/>
          </p:cNvSpPr>
          <p:nvPr>
            <p:ph type="body" sz="half" idx="1"/>
          </p:nvPr>
        </p:nvSpPr>
        <p:spPr>
          <a:xfrm>
            <a:off x="685800" y="1534764"/>
            <a:ext cx="4035425" cy="3200400"/>
          </a:xfrm>
        </p:spPr>
        <p:txBody>
          <a:bodyPr>
            <a:normAutofit fontScale="92500" lnSpcReduction="20000"/>
          </a:bodyPr>
          <a:lstStyle/>
          <a:p>
            <a:pPr eaLnBrk="1" hangingPunct="1">
              <a:defRPr/>
            </a:pPr>
            <a:r>
              <a:rPr lang="en-US" altLang="en-US" sz="2600" dirty="0">
                <a:latin typeface="Arial" panose="020B0604020202020204" pitchFamily="34" charset="0"/>
                <a:cs typeface="Arial" panose="020B0604020202020204" pitchFamily="34" charset="0"/>
              </a:rPr>
              <a:t>Work Readiness Training</a:t>
            </a:r>
          </a:p>
          <a:p>
            <a:pPr eaLnBrk="1" hangingPunct="1">
              <a:defRPr/>
            </a:pPr>
            <a:r>
              <a:rPr lang="en-US" altLang="en-US" sz="2600" dirty="0">
                <a:latin typeface="Arial" panose="020B0604020202020204" pitchFamily="34" charset="0"/>
                <a:cs typeface="Arial" panose="020B0604020202020204" pitchFamily="34" charset="0"/>
              </a:rPr>
              <a:t>Job Seeking Skills Training</a:t>
            </a:r>
          </a:p>
          <a:p>
            <a:pPr eaLnBrk="1" hangingPunct="1">
              <a:defRPr/>
            </a:pPr>
            <a:r>
              <a:rPr lang="en-US" altLang="en-US" sz="2600" dirty="0">
                <a:latin typeface="Arial" panose="020B0604020202020204" pitchFamily="34" charset="0"/>
                <a:cs typeface="Arial" panose="020B0604020202020204" pitchFamily="34" charset="0"/>
              </a:rPr>
              <a:t>Resume Assistance</a:t>
            </a:r>
          </a:p>
          <a:p>
            <a:pPr eaLnBrk="1" hangingPunct="1">
              <a:defRPr/>
            </a:pPr>
            <a:r>
              <a:rPr lang="en-US" altLang="en-US" sz="2600" dirty="0">
                <a:latin typeface="Arial" panose="020B0604020202020204" pitchFamily="34" charset="0"/>
                <a:cs typeface="Arial" panose="020B0604020202020204" pitchFamily="34" charset="0"/>
              </a:rPr>
              <a:t>Interview Skills Training</a:t>
            </a:r>
          </a:p>
          <a:p>
            <a:pPr eaLnBrk="1" hangingPunct="1">
              <a:defRPr/>
            </a:pPr>
            <a:r>
              <a:rPr lang="en-US" altLang="en-US" sz="2600" dirty="0">
                <a:latin typeface="Arial" panose="020B0604020202020204" pitchFamily="34" charset="0"/>
                <a:cs typeface="Arial" panose="020B0604020202020204" pitchFamily="34" charset="0"/>
              </a:rPr>
              <a:t>Direct Placement Services</a:t>
            </a:r>
          </a:p>
          <a:p>
            <a:pPr>
              <a:defRPr/>
            </a:pPr>
            <a:r>
              <a:rPr lang="en-US" altLang="en-US" sz="2600" dirty="0">
                <a:latin typeface="Arial" panose="020B0604020202020204" pitchFamily="34" charset="0"/>
                <a:cs typeface="Arial" panose="020B0604020202020204" pitchFamily="34" charset="0"/>
              </a:rPr>
              <a:t>Short-term Job Coaching</a:t>
            </a:r>
          </a:p>
          <a:p>
            <a:pPr>
              <a:defRPr/>
            </a:pPr>
            <a:r>
              <a:rPr lang="en-US" altLang="en-US" sz="2600" dirty="0">
                <a:latin typeface="Arial" panose="020B0604020202020204" pitchFamily="34" charset="0"/>
                <a:cs typeface="Arial" panose="020B0604020202020204" pitchFamily="34" charset="0"/>
              </a:rPr>
              <a:t>Supported Employment</a:t>
            </a:r>
          </a:p>
          <a:p>
            <a:pPr marL="0" indent="0" eaLnBrk="1" hangingPunct="1">
              <a:buNone/>
              <a:defRPr/>
            </a:pPr>
            <a:endParaRPr lang="en-US" alt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952" y="4727448"/>
            <a:ext cx="2401686"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15</a:t>
            </a:fld>
            <a:endParaRPr lang="en-US"/>
          </a:p>
        </p:txBody>
      </p:sp>
    </p:spTree>
    <p:extLst>
      <p:ext uri="{BB962C8B-B14F-4D97-AF65-F5344CB8AC3E}">
        <p14:creationId xmlns:p14="http://schemas.microsoft.com/office/powerpoint/2010/main" val="421329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28600" y="381000"/>
            <a:ext cx="8686800" cy="1219200"/>
          </a:xfrm>
        </p:spPr>
        <p:txBody>
          <a:bodyPr>
            <a:noAutofit/>
          </a:bodyPr>
          <a:lstStyle/>
          <a:p>
            <a:pPr eaLnBrk="1" hangingPunct="1">
              <a:defRPr/>
            </a:pPr>
            <a:r>
              <a:rPr lang="en-US" altLang="en-US" sz="4800" b="1" dirty="0">
                <a:latin typeface="Arial" panose="020B0604020202020204" pitchFamily="34" charset="0"/>
                <a:cs typeface="Arial" panose="020B0604020202020204" pitchFamily="34" charset="0"/>
              </a:rPr>
              <a:t>Financial Incentives</a:t>
            </a:r>
          </a:p>
        </p:txBody>
      </p:sp>
      <p:sp>
        <p:nvSpPr>
          <p:cNvPr id="284675" name="Rectangle 3"/>
          <p:cNvSpPr>
            <a:spLocks noGrp="1" noChangeArrowheads="1"/>
          </p:cNvSpPr>
          <p:nvPr>
            <p:ph type="body" idx="1"/>
          </p:nvPr>
        </p:nvSpPr>
        <p:spPr>
          <a:xfrm>
            <a:off x="685800" y="1981200"/>
            <a:ext cx="7924800" cy="3429000"/>
          </a:xfrm>
        </p:spPr>
        <p:txBody>
          <a:bodyPr/>
          <a:lstStyle/>
          <a:p>
            <a:pPr eaLnBrk="1" hangingPunct="1">
              <a:lnSpc>
                <a:spcPct val="90000"/>
              </a:lnSpc>
              <a:defRPr/>
            </a:pPr>
            <a:r>
              <a:rPr lang="en-US" altLang="en-US" dirty="0">
                <a:latin typeface="Arial" panose="020B0604020202020204" pitchFamily="34" charset="0"/>
                <a:cs typeface="Arial" panose="020B0604020202020204" pitchFamily="34" charset="0"/>
              </a:rPr>
              <a:t>Federal and NYS Tax Credits</a:t>
            </a:r>
          </a:p>
          <a:p>
            <a:pPr eaLnBrk="1" hangingPunct="1">
              <a:lnSpc>
                <a:spcPct val="90000"/>
              </a:lnSpc>
              <a:defRPr/>
            </a:pPr>
            <a:r>
              <a:rPr lang="en-US" altLang="en-US" dirty="0">
                <a:latin typeface="Arial" panose="020B0604020202020204" pitchFamily="34" charset="0"/>
                <a:cs typeface="Arial" panose="020B0604020202020204" pitchFamily="34" charset="0"/>
              </a:rPr>
              <a:t>Wage Reimbursement programs</a:t>
            </a:r>
          </a:p>
          <a:p>
            <a:pPr eaLnBrk="1" hangingPunct="1">
              <a:lnSpc>
                <a:spcPct val="90000"/>
              </a:lnSpc>
              <a:buFont typeface="Wingdings" pitchFamily="2" charset="2"/>
              <a:buNone/>
              <a:defRPr/>
            </a:pPr>
            <a:endParaRPr lang="en-US" altLang="en-US"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724400"/>
            <a:ext cx="2375472"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16</a:t>
            </a:fld>
            <a:endParaRPr lang="en-US"/>
          </a:p>
        </p:txBody>
      </p:sp>
    </p:spTree>
    <p:extLst>
      <p:ext uri="{BB962C8B-B14F-4D97-AF65-F5344CB8AC3E}">
        <p14:creationId xmlns:p14="http://schemas.microsoft.com/office/powerpoint/2010/main" val="24690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a:xfrm>
            <a:off x="685800" y="1981200"/>
            <a:ext cx="8534400" cy="2743200"/>
          </a:xfrm>
        </p:spPr>
        <p:txBody>
          <a:bodyPr>
            <a:normAutofit/>
          </a:bodyPr>
          <a:lstStyle/>
          <a:p>
            <a:pPr eaLnBrk="1" hangingPunct="1">
              <a:defRPr/>
            </a:pPr>
            <a:r>
              <a:rPr lang="en-US" altLang="en-US" dirty="0">
                <a:latin typeface="Arial" panose="020B0604020202020204" pitchFamily="34" charset="0"/>
                <a:cs typeface="Arial" panose="020B0604020202020204" pitchFamily="34" charset="0"/>
              </a:rPr>
              <a:t>Vocational Counseling</a:t>
            </a:r>
          </a:p>
          <a:p>
            <a:pPr eaLnBrk="1" hangingPunct="1">
              <a:defRPr/>
            </a:pPr>
            <a:r>
              <a:rPr lang="en-US" altLang="en-US" dirty="0">
                <a:latin typeface="Arial" panose="020B0604020202020204" pitchFamily="34" charset="0"/>
                <a:cs typeface="Arial" panose="020B0604020202020204" pitchFamily="34" charset="0"/>
              </a:rPr>
              <a:t>Consultation on reasonable accommodation </a:t>
            </a:r>
          </a:p>
          <a:p>
            <a:pPr eaLnBrk="1" hangingPunct="1">
              <a:defRPr/>
            </a:pPr>
            <a:r>
              <a:rPr lang="en-US" altLang="en-US" dirty="0">
                <a:latin typeface="Arial" panose="020B0604020202020204" pitchFamily="34" charset="0"/>
                <a:cs typeface="Arial" panose="020B0604020202020204" pitchFamily="34" charset="0"/>
              </a:rPr>
              <a:t>Wage reimbursement for retraining</a:t>
            </a:r>
          </a:p>
          <a:p>
            <a:pPr eaLnBrk="1" hangingPunct="1">
              <a:defRPr/>
            </a:pPr>
            <a:r>
              <a:rPr lang="en-US" altLang="en-US" dirty="0">
                <a:latin typeface="Arial" panose="020B0604020202020204" pitchFamily="34" charset="0"/>
                <a:cs typeface="Arial" panose="020B0604020202020204" pitchFamily="34" charset="0"/>
              </a:rPr>
              <a:t>Job consultation</a:t>
            </a:r>
          </a:p>
          <a:p>
            <a:pPr eaLnBrk="1" hangingPunct="1">
              <a:defRPr/>
            </a:pPr>
            <a:endParaRPr lang="en-US" altLang="en-US" sz="4400" dirty="0"/>
          </a:p>
          <a:p>
            <a:pPr eaLnBrk="1" hangingPunct="1">
              <a:buFont typeface="Wingdings" pitchFamily="2" charset="2"/>
              <a:buNone/>
              <a:defRPr/>
            </a:pPr>
            <a:endParaRPr lang="en-US" altLang="en-US" sz="4400" dirty="0"/>
          </a:p>
        </p:txBody>
      </p:sp>
      <p:sp>
        <p:nvSpPr>
          <p:cNvPr id="263171" name="Rectangle 3"/>
          <p:cNvSpPr>
            <a:spLocks noGrp="1" noChangeArrowheads="1"/>
          </p:cNvSpPr>
          <p:nvPr>
            <p:ph type="title"/>
          </p:nvPr>
        </p:nvSpPr>
        <p:spPr>
          <a:xfrm>
            <a:off x="457200" y="609600"/>
            <a:ext cx="8303480" cy="1143000"/>
          </a:xfrm>
        </p:spPr>
        <p:txBody>
          <a:bodyPr>
            <a:noAutofit/>
          </a:bodyPr>
          <a:lstStyle/>
          <a:p>
            <a:pPr eaLnBrk="1" hangingPunct="1">
              <a:defRPr/>
            </a:pPr>
            <a:r>
              <a:rPr lang="en-US" altLang="en-US" sz="4800" b="1" dirty="0">
                <a:latin typeface="Arial" panose="020B0604020202020204" pitchFamily="34" charset="0"/>
                <a:cs typeface="Arial" panose="020B0604020202020204" pitchFamily="34" charset="0"/>
              </a:rPr>
              <a:t>Worker Retention Services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724400"/>
            <a:ext cx="2398426"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17</a:t>
            </a:fld>
            <a:endParaRPr lang="en-US"/>
          </a:p>
        </p:txBody>
      </p:sp>
    </p:spTree>
    <p:extLst>
      <p:ext uri="{BB962C8B-B14F-4D97-AF65-F5344CB8AC3E}">
        <p14:creationId xmlns:p14="http://schemas.microsoft.com/office/powerpoint/2010/main" val="47752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228600" y="457200"/>
            <a:ext cx="8686800" cy="1524000"/>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ACCES-VR is a resource on..</a:t>
            </a:r>
          </a:p>
        </p:txBody>
      </p:sp>
      <p:sp>
        <p:nvSpPr>
          <p:cNvPr id="264195" name="Rectangle 3"/>
          <p:cNvSpPr>
            <a:spLocks noGrp="1" noChangeArrowheads="1"/>
          </p:cNvSpPr>
          <p:nvPr>
            <p:ph type="body" idx="1"/>
          </p:nvPr>
        </p:nvSpPr>
        <p:spPr>
          <a:xfrm>
            <a:off x="609600" y="2209800"/>
            <a:ext cx="6321425" cy="2908300"/>
          </a:xfrm>
        </p:spPr>
        <p:txBody>
          <a:bodyPr>
            <a:normAutofit/>
          </a:bodyPr>
          <a:lstStyle/>
          <a:p>
            <a:pPr eaLnBrk="1" hangingPunct="1">
              <a:defRPr/>
            </a:pPr>
            <a:r>
              <a:rPr lang="en-US" altLang="en-US" dirty="0">
                <a:latin typeface="Arial" panose="020B0604020202020204" pitchFamily="34" charset="0"/>
                <a:cs typeface="Arial" panose="020B0604020202020204" pitchFamily="34" charset="0"/>
              </a:rPr>
              <a:t>Disability Awareness</a:t>
            </a:r>
          </a:p>
          <a:p>
            <a:pPr eaLnBrk="1" hangingPunct="1">
              <a:defRPr/>
            </a:pPr>
            <a:r>
              <a:rPr lang="en-US" altLang="en-US" dirty="0">
                <a:latin typeface="Arial" panose="020B0604020202020204" pitchFamily="34" charset="0"/>
                <a:cs typeface="Arial" panose="020B0604020202020204" pitchFamily="34" charset="0"/>
              </a:rPr>
              <a:t>Accommodations </a:t>
            </a:r>
          </a:p>
          <a:p>
            <a:pPr eaLnBrk="1" hangingPunct="1">
              <a:defRPr/>
            </a:pPr>
            <a:r>
              <a:rPr lang="en-US" altLang="en-US" dirty="0">
                <a:latin typeface="Arial" panose="020B0604020202020204" pitchFamily="34" charset="0"/>
                <a:cs typeface="Arial" panose="020B0604020202020204" pitchFamily="34" charset="0"/>
              </a:rPr>
              <a:t>ADA</a:t>
            </a:r>
          </a:p>
          <a:p>
            <a:pPr eaLnBrk="1" hangingPunct="1">
              <a:defRPr/>
            </a:pPr>
            <a:endParaRPr lang="en-US" altLang="en-US" sz="4800" dirty="0"/>
          </a:p>
          <a:p>
            <a:pPr eaLnBrk="1" hangingPunct="1">
              <a:defRPr/>
            </a:pPr>
            <a:endParaRPr lang="en-US" altLang="en-US" sz="4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727448"/>
            <a:ext cx="2400300"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18</a:t>
            </a:fld>
            <a:endParaRPr lang="en-US" dirty="0"/>
          </a:p>
        </p:txBody>
      </p:sp>
    </p:spTree>
    <p:extLst>
      <p:ext uri="{BB962C8B-B14F-4D97-AF65-F5344CB8AC3E}">
        <p14:creationId xmlns:p14="http://schemas.microsoft.com/office/powerpoint/2010/main" val="319833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525" y="838200"/>
            <a:ext cx="4841875" cy="4707339"/>
          </a:xfrm>
          <a:prstGeom prst="rect">
            <a:avLst/>
          </a:prstGeom>
        </p:spPr>
      </p:pic>
      <p:sp>
        <p:nvSpPr>
          <p:cNvPr id="96262" name="Text Box 3"/>
          <p:cNvSpPr txBox="1">
            <a:spLocks noChangeArrowheads="1"/>
          </p:cNvSpPr>
          <p:nvPr/>
        </p:nvSpPr>
        <p:spPr bwMode="auto">
          <a:xfrm>
            <a:off x="2743200" y="5486400"/>
            <a:ext cx="1752600" cy="400110"/>
          </a:xfrm>
          <a:prstGeom prst="rect">
            <a:avLst/>
          </a:prstGeom>
          <a:noFill/>
          <a:ln>
            <a:noFill/>
          </a:ln>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2000" dirty="0">
                <a:solidFill>
                  <a:srgbClr val="000000"/>
                </a:solidFill>
                <a:latin typeface="Arial" panose="020B0604020202020204" pitchFamily="34" charset="0"/>
                <a:cs typeface="Arial" panose="020B0604020202020204" pitchFamily="34" charset="0"/>
              </a:rPr>
              <a:t>Orientation</a:t>
            </a:r>
          </a:p>
        </p:txBody>
      </p:sp>
      <p:sp>
        <p:nvSpPr>
          <p:cNvPr id="96263" name="Text Box 4"/>
          <p:cNvSpPr txBox="1">
            <a:spLocks noChangeArrowheads="1"/>
          </p:cNvSpPr>
          <p:nvPr/>
        </p:nvSpPr>
        <p:spPr bwMode="auto">
          <a:xfrm>
            <a:off x="3962400" y="4923406"/>
            <a:ext cx="1676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2000" dirty="0">
                <a:solidFill>
                  <a:srgbClr val="000000"/>
                </a:solidFill>
                <a:latin typeface="Calibri" pitchFamily="34" charset="0"/>
              </a:rPr>
              <a:t> </a:t>
            </a:r>
            <a:r>
              <a:rPr lang="en-US" altLang="en-US" sz="2000" dirty="0">
                <a:solidFill>
                  <a:srgbClr val="000000"/>
                </a:solidFill>
                <a:latin typeface="Arial" panose="020B0604020202020204" pitchFamily="34" charset="0"/>
                <a:cs typeface="Arial" panose="020B0604020202020204" pitchFamily="34" charset="0"/>
              </a:rPr>
              <a:t>Application</a:t>
            </a:r>
            <a:endParaRPr lang="en-US" altLang="en-US" sz="2000" i="1" dirty="0">
              <a:solidFill>
                <a:srgbClr val="000000"/>
              </a:solidFill>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4294967295"/>
          </p:nvPr>
        </p:nvSpPr>
        <p:spPr>
          <a:xfrm>
            <a:off x="7010400" y="6312958"/>
            <a:ext cx="1676400" cy="457200"/>
          </a:xfrm>
        </p:spPr>
        <p:txBody>
          <a:bodyPr/>
          <a:lstStyle/>
          <a:p>
            <a:pPr>
              <a:defRPr/>
            </a:pPr>
            <a:fld id="{325D7DB0-77BF-4053-AF8A-7E7311EAA63A}" type="slidenum">
              <a:rPr lang="en-US" altLang="en-US">
                <a:solidFill>
                  <a:schemeClr val="bg1">
                    <a:lumMod val="50000"/>
                  </a:schemeClr>
                </a:solidFill>
              </a:rPr>
              <a:pPr>
                <a:defRPr/>
              </a:pPr>
              <a:t>19</a:t>
            </a:fld>
            <a:endParaRPr lang="en-US" altLang="en-US" dirty="0">
              <a:solidFill>
                <a:schemeClr val="bg1">
                  <a:lumMod val="50000"/>
                </a:schemeClr>
              </a:solidFill>
            </a:endParaRPr>
          </a:p>
        </p:txBody>
      </p:sp>
      <p:sp>
        <p:nvSpPr>
          <p:cNvPr id="96259" name="Rectangle 2"/>
          <p:cNvSpPr>
            <a:spLocks noChangeArrowheads="1"/>
          </p:cNvSpPr>
          <p:nvPr/>
        </p:nvSpPr>
        <p:spPr bwMode="auto">
          <a:xfrm>
            <a:off x="5511859" y="22733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2400" b="0">
              <a:solidFill>
                <a:srgbClr val="000000"/>
              </a:solidFill>
              <a:latin typeface="Tahoma" pitchFamily="34" charset="0"/>
            </a:endParaRPr>
          </a:p>
        </p:txBody>
      </p:sp>
      <p:sp>
        <p:nvSpPr>
          <p:cNvPr id="96260" name="Text Box 2"/>
          <p:cNvSpPr txBox="1">
            <a:spLocks noChangeArrowheads="1"/>
          </p:cNvSpPr>
          <p:nvPr/>
        </p:nvSpPr>
        <p:spPr bwMode="auto">
          <a:xfrm>
            <a:off x="152400" y="285751"/>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4800" b="1" dirty="0">
                <a:latin typeface="Arial" panose="020B0604020202020204" pitchFamily="34" charset="0"/>
                <a:cs typeface="Arial" panose="020B0604020202020204" pitchFamily="34" charset="0"/>
              </a:rPr>
              <a:t>Working with ACCES-VR</a:t>
            </a:r>
          </a:p>
        </p:txBody>
      </p:sp>
      <p:sp>
        <p:nvSpPr>
          <p:cNvPr id="96264" name="Text Box 26"/>
          <p:cNvSpPr txBox="1">
            <a:spLocks noChangeArrowheads="1"/>
          </p:cNvSpPr>
          <p:nvPr/>
        </p:nvSpPr>
        <p:spPr bwMode="auto">
          <a:xfrm>
            <a:off x="4495800" y="4313806"/>
            <a:ext cx="1524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2000" dirty="0">
                <a:solidFill>
                  <a:srgbClr val="000000"/>
                </a:solidFill>
                <a:latin typeface="Arial" panose="020B0604020202020204" pitchFamily="34" charset="0"/>
                <a:cs typeface="Arial" panose="020B0604020202020204" pitchFamily="34" charset="0"/>
              </a:rPr>
              <a:t>Eligibility</a:t>
            </a:r>
            <a:endParaRPr lang="en-US" altLang="en-US" sz="2000" i="1" dirty="0">
              <a:solidFill>
                <a:srgbClr val="000000"/>
              </a:solidFill>
              <a:latin typeface="Arial" panose="020B0604020202020204" pitchFamily="34" charset="0"/>
              <a:cs typeface="Arial" panose="020B0604020202020204" pitchFamily="34" charset="0"/>
            </a:endParaRPr>
          </a:p>
        </p:txBody>
      </p:sp>
      <p:sp>
        <p:nvSpPr>
          <p:cNvPr id="96272" name="Text Box 5"/>
          <p:cNvSpPr txBox="1">
            <a:spLocks noChangeArrowheads="1"/>
          </p:cNvSpPr>
          <p:nvPr/>
        </p:nvSpPr>
        <p:spPr bwMode="auto">
          <a:xfrm>
            <a:off x="4953000" y="3638490"/>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2000" dirty="0">
                <a:solidFill>
                  <a:srgbClr val="000000"/>
                </a:solidFill>
                <a:latin typeface="Arial" panose="020B0604020202020204" pitchFamily="34" charset="0"/>
                <a:cs typeface="Arial" panose="020B0604020202020204" pitchFamily="34" charset="0"/>
              </a:rPr>
              <a:t>Planning/Goal Setting</a:t>
            </a:r>
            <a:endParaRPr lang="en-US" altLang="en-US" sz="2000" i="1" dirty="0">
              <a:solidFill>
                <a:srgbClr val="000000"/>
              </a:solidFill>
              <a:latin typeface="Arial" panose="020B0604020202020204" pitchFamily="34" charset="0"/>
              <a:cs typeface="Arial" panose="020B0604020202020204" pitchFamily="34" charset="0"/>
            </a:endParaRPr>
          </a:p>
        </p:txBody>
      </p:sp>
      <p:sp>
        <p:nvSpPr>
          <p:cNvPr id="96275" name="Text Box 6"/>
          <p:cNvSpPr txBox="1">
            <a:spLocks noChangeArrowheads="1"/>
          </p:cNvSpPr>
          <p:nvPr/>
        </p:nvSpPr>
        <p:spPr bwMode="auto">
          <a:xfrm>
            <a:off x="5257800" y="2895600"/>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2000" dirty="0">
                <a:solidFill>
                  <a:srgbClr val="000000"/>
                </a:solidFill>
                <a:latin typeface="Arial" panose="020B0604020202020204" pitchFamily="34" charset="0"/>
                <a:cs typeface="Arial" panose="020B0604020202020204" pitchFamily="34" charset="0"/>
              </a:rPr>
              <a:t>Training/Job Placement</a:t>
            </a:r>
            <a:endParaRPr lang="en-US" altLang="en-US" sz="2000" i="1" dirty="0">
              <a:solidFill>
                <a:srgbClr val="000000"/>
              </a:solidFill>
              <a:latin typeface="Arial" panose="020B0604020202020204" pitchFamily="34" charset="0"/>
              <a:cs typeface="Arial" panose="020B0604020202020204" pitchFamily="34" charset="0"/>
            </a:endParaRPr>
          </a:p>
        </p:txBody>
      </p:sp>
      <p:sp>
        <p:nvSpPr>
          <p:cNvPr id="96278" name="Text Box 7"/>
          <p:cNvSpPr txBox="1">
            <a:spLocks noChangeArrowheads="1"/>
          </p:cNvSpPr>
          <p:nvPr/>
        </p:nvSpPr>
        <p:spPr bwMode="auto">
          <a:xfrm>
            <a:off x="5943600" y="2133600"/>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2000" dirty="0">
                <a:solidFill>
                  <a:srgbClr val="000000"/>
                </a:solidFill>
                <a:latin typeface="Arial" panose="020B0604020202020204" pitchFamily="34" charset="0"/>
                <a:cs typeface="Arial" panose="020B0604020202020204" pitchFamily="34" charset="0"/>
              </a:rPr>
              <a:t>Employment</a:t>
            </a:r>
            <a:endParaRPr lang="en-US" altLang="en-US" sz="2000" i="1" dirty="0">
              <a:solidFill>
                <a:srgbClr val="000000"/>
              </a:solidFill>
              <a:latin typeface="Arial" panose="020B0604020202020204" pitchFamily="34" charset="0"/>
              <a:cs typeface="Arial" panose="020B0604020202020204" pitchFamily="34" charset="0"/>
            </a:endParaRPr>
          </a:p>
        </p:txBody>
      </p:sp>
      <p:sp>
        <p:nvSpPr>
          <p:cNvPr id="96280" name="TextBox 17"/>
          <p:cNvSpPr txBox="1">
            <a:spLocks noChangeArrowheads="1"/>
          </p:cNvSpPr>
          <p:nvPr/>
        </p:nvSpPr>
        <p:spPr bwMode="auto">
          <a:xfrm>
            <a:off x="2574984" y="2620473"/>
            <a:ext cx="2000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2400" dirty="0">
                <a:latin typeface="Arial" panose="020B0604020202020204" pitchFamily="34" charset="0"/>
                <a:cs typeface="Arial" panose="020B0604020202020204" pitchFamily="34" charset="0"/>
              </a:rPr>
              <a:t>First Step</a:t>
            </a:r>
          </a:p>
        </p:txBody>
      </p:sp>
      <p:cxnSp>
        <p:nvCxnSpPr>
          <p:cNvPr id="96281" name="Straight Arrow Connector 19"/>
          <p:cNvCxnSpPr>
            <a:cxnSpLocks noChangeShapeType="1"/>
          </p:cNvCxnSpPr>
          <p:nvPr/>
        </p:nvCxnSpPr>
        <p:spPr bwMode="auto">
          <a:xfrm>
            <a:off x="3473509" y="3128472"/>
            <a:ext cx="0" cy="505883"/>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82" name="TextBox 20"/>
          <p:cNvSpPr txBox="1">
            <a:spLocks noChangeArrowheads="1"/>
          </p:cNvSpPr>
          <p:nvPr/>
        </p:nvSpPr>
        <p:spPr bwMode="auto">
          <a:xfrm>
            <a:off x="7587205" y="1443335"/>
            <a:ext cx="148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2400" dirty="0">
                <a:latin typeface="Arial" panose="020B0604020202020204" pitchFamily="34" charset="0"/>
                <a:cs typeface="Arial" panose="020B0604020202020204" pitchFamily="34" charset="0"/>
              </a:rPr>
              <a:t>Success!</a:t>
            </a:r>
          </a:p>
        </p:txBody>
      </p:sp>
      <p:cxnSp>
        <p:nvCxnSpPr>
          <p:cNvPr id="96283" name="Straight Arrow Connector 22"/>
          <p:cNvCxnSpPr>
            <a:cxnSpLocks noChangeShapeType="1"/>
          </p:cNvCxnSpPr>
          <p:nvPr/>
        </p:nvCxnSpPr>
        <p:spPr bwMode="auto">
          <a:xfrm flipH="1">
            <a:off x="7282405" y="1676400"/>
            <a:ext cx="304800"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35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ACCES-VR’s Mission</a:t>
            </a:r>
            <a:endParaRPr lang="en-US" altLang="en-US" sz="4800" dirty="0">
              <a:latin typeface="Arial" panose="020B0604020202020204" pitchFamily="34" charset="0"/>
              <a:cs typeface="Arial" panose="020B0604020202020204" pitchFamily="34" charset="0"/>
            </a:endParaRPr>
          </a:p>
        </p:txBody>
      </p:sp>
      <p:sp>
        <p:nvSpPr>
          <p:cNvPr id="243715" name="Rectangle 3"/>
          <p:cNvSpPr>
            <a:spLocks noGrp="1" noChangeArrowheads="1"/>
          </p:cNvSpPr>
          <p:nvPr>
            <p:ph type="body" idx="1"/>
          </p:nvPr>
        </p:nvSpPr>
        <p:spPr>
          <a:xfrm>
            <a:off x="609600" y="1676400"/>
            <a:ext cx="8077200" cy="4114800"/>
          </a:xfrm>
        </p:spPr>
        <p:txBody>
          <a:bodyPr>
            <a:normAutofit/>
          </a:bodyPr>
          <a:lstStyle/>
          <a:p>
            <a:pPr>
              <a:spcBef>
                <a:spcPts val="0"/>
              </a:spcBef>
              <a:defRPr/>
            </a:pPr>
            <a:r>
              <a:rPr lang="en-US" altLang="en-US" dirty="0">
                <a:latin typeface="Arial" panose="020B0604020202020204" pitchFamily="34" charset="0"/>
                <a:cs typeface="Arial" panose="020B0604020202020204" pitchFamily="34" charset="0"/>
              </a:rPr>
              <a:t>ACCES-VR assists individuals with disabilities to achieve and maintain employment and to support independent living through training, education, rehabilitation, and career development</a:t>
            </a:r>
          </a:p>
        </p:txBody>
      </p:sp>
      <p:sp>
        <p:nvSpPr>
          <p:cNvPr id="243717" name="WordArt 5"/>
          <p:cNvSpPr>
            <a:spLocks noChangeArrowheads="1" noChangeShapeType="1" noTextEdit="1"/>
          </p:cNvSpPr>
          <p:nvPr/>
        </p:nvSpPr>
        <p:spPr bwMode="auto">
          <a:xfrm rot="-580178">
            <a:off x="3489325" y="3714750"/>
            <a:ext cx="2133600" cy="952500"/>
          </a:xfrm>
          <a:prstGeom prst="rect">
            <a:avLst/>
          </a:prstGeom>
        </p:spPr>
        <p:txBody>
          <a:bodyPr wrap="none" fromWordArt="1">
            <a:prstTxWarp prst="textPlain">
              <a:avLst>
                <a:gd name="adj" fmla="val 50000"/>
              </a:avLst>
            </a:prstTxWarp>
          </a:bodyPr>
          <a:lstStyle/>
          <a:p>
            <a:pPr algn="ctr">
              <a:defRPr/>
            </a:pPr>
            <a:r>
              <a:rPr lang="en-US" sz="3600" kern="10">
                <a:ln w="12700">
                  <a:solidFill>
                    <a:srgbClr val="EAEAEA"/>
                  </a:solidFill>
                  <a:round/>
                  <a:headEnd/>
                  <a:tailEnd/>
                </a:ln>
                <a:gradFill rotWithShape="1">
                  <a:gsLst>
                    <a:gs pos="0">
                      <a:schemeClr val="accent2"/>
                    </a:gs>
                    <a:gs pos="50000">
                      <a:schemeClr val="accent2">
                        <a:gamma/>
                        <a:shade val="46275"/>
                        <a:invGamma/>
                      </a:schemeClr>
                    </a:gs>
                    <a:gs pos="100000">
                      <a:schemeClr val="accent2"/>
                    </a:gs>
                  </a:gsLst>
                  <a:lin ang="5400000" scaled="1"/>
                </a:gradFill>
                <a:effectLst>
                  <a:outerShdw dist="35921" dir="2700000" sy="50000" kx="2115830" algn="bl" rotWithShape="0">
                    <a:srgbClr val="C0C0C0"/>
                  </a:outerShdw>
                </a:effectLst>
                <a:latin typeface="Arial Black"/>
                <a:cs typeface="+mn-cs"/>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090686"/>
            <a:ext cx="3697493" cy="1981200"/>
          </a:xfrm>
          <a:prstGeom prst="rect">
            <a:avLst/>
          </a:prstGeom>
        </p:spPr>
      </p:pic>
      <p:sp>
        <p:nvSpPr>
          <p:cNvPr id="2" name="Slide Number Placeholder 1"/>
          <p:cNvSpPr>
            <a:spLocks noGrp="1"/>
          </p:cNvSpPr>
          <p:nvPr>
            <p:ph type="sldNum" sz="quarter" idx="12"/>
          </p:nvPr>
        </p:nvSpPr>
        <p:spPr/>
        <p:txBody>
          <a:bodyPr/>
          <a:lstStyle/>
          <a:p>
            <a:fld id="{E3EE5FA2-D065-4832-9020-E41C1D09C920}" type="slidenum">
              <a:rPr lang="en-US" smtClean="0"/>
              <a:t>2</a:t>
            </a:fld>
            <a:endParaRPr lang="en-US"/>
          </a:p>
        </p:txBody>
      </p:sp>
    </p:spTree>
    <p:extLst>
      <p:ext uri="{BB962C8B-B14F-4D97-AF65-F5344CB8AC3E}">
        <p14:creationId xmlns:p14="http://schemas.microsoft.com/office/powerpoint/2010/main" val="215002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609600" y="6858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50000"/>
              </a:spcBef>
              <a:buClrTx/>
              <a:buSzTx/>
              <a:buFontTx/>
              <a:buNone/>
            </a:pPr>
            <a:endParaRPr lang="en-US" altLang="en-US" sz="2800">
              <a:latin typeface="Times New Roman" charset="0"/>
            </a:endParaRPr>
          </a:p>
        </p:txBody>
      </p:sp>
      <p:sp>
        <p:nvSpPr>
          <p:cNvPr id="267267" name="Rectangle 3"/>
          <p:cNvSpPr>
            <a:spLocks noGrp="1" noChangeArrowheads="1"/>
          </p:cNvSpPr>
          <p:nvPr>
            <p:ph type="title"/>
          </p:nvPr>
        </p:nvSpPr>
        <p:spPr>
          <a:xfrm>
            <a:off x="685800" y="457200"/>
            <a:ext cx="7772400" cy="1141413"/>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ACCES-VR</a:t>
            </a:r>
          </a:p>
        </p:txBody>
      </p:sp>
      <p:sp>
        <p:nvSpPr>
          <p:cNvPr id="267268" name="Rectangle 4"/>
          <p:cNvSpPr>
            <a:spLocks noGrp="1" noChangeArrowheads="1"/>
          </p:cNvSpPr>
          <p:nvPr>
            <p:ph type="body" sz="half" idx="1"/>
          </p:nvPr>
        </p:nvSpPr>
        <p:spPr>
          <a:xfrm>
            <a:off x="609600" y="1981200"/>
            <a:ext cx="8001000" cy="4114800"/>
          </a:xfrm>
        </p:spPr>
        <p:txBody>
          <a:bodyPr/>
          <a:lstStyle/>
          <a:p>
            <a:pPr eaLnBrk="1" hangingPunct="1">
              <a:defRPr/>
            </a:pPr>
            <a:r>
              <a:rPr lang="en-US" altLang="en-US" dirty="0">
                <a:latin typeface="Arial" panose="020B0604020202020204" pitchFamily="34" charset="0"/>
                <a:cs typeface="Arial" panose="020B0604020202020204" pitchFamily="34" charset="0"/>
              </a:rPr>
              <a:t>11,697 individuals with disabilities were successfully employed during SFY 2015</a:t>
            </a:r>
          </a:p>
          <a:p>
            <a:pPr eaLnBrk="1" hangingPunct="1">
              <a:buFont typeface="Wingdings" pitchFamily="2" charset="2"/>
              <a:buNone/>
              <a:defRPr/>
            </a:pPr>
            <a:r>
              <a:rPr lang="en-US" altLang="en-US" sz="3600" dirty="0"/>
              <a:t>  </a:t>
            </a:r>
            <a:endParaRPr lang="en-US" altLang="en-US" sz="2800" dirty="0">
              <a:solidFill>
                <a:srgbClr val="FF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952" y="4724400"/>
            <a:ext cx="2399994" cy="1600200"/>
          </a:xfrm>
          <a:prstGeom prst="rect">
            <a:avLst/>
          </a:prstGeom>
        </p:spPr>
      </p:pic>
      <p:sp>
        <p:nvSpPr>
          <p:cNvPr id="6" name="Slide Number Placeholder 3"/>
          <p:cNvSpPr txBox="1">
            <a:spLocks/>
          </p:cNvSpPr>
          <p:nvPr/>
        </p:nvSpPr>
        <p:spPr>
          <a:xfrm>
            <a:off x="7010400" y="6312958"/>
            <a:ext cx="16764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5D7DB0-77BF-4053-AF8A-7E7311EAA63A}" type="slidenum">
              <a:rPr lang="en-US" altLang="en-US" smtClean="0">
                <a:solidFill>
                  <a:schemeClr val="bg1">
                    <a:lumMod val="50000"/>
                  </a:schemeClr>
                </a:solidFill>
              </a:rPr>
              <a:pPr>
                <a:defRPr/>
              </a:pPr>
              <a:t>20</a:t>
            </a:fld>
            <a:endParaRPr lang="en-US" altLang="en-US" dirty="0">
              <a:solidFill>
                <a:schemeClr val="bg1">
                  <a:lumMod val="50000"/>
                </a:schemeClr>
              </a:solidFill>
            </a:endParaRPr>
          </a:p>
        </p:txBody>
      </p:sp>
    </p:spTree>
    <p:extLst>
      <p:ext uri="{BB962C8B-B14F-4D97-AF65-F5344CB8AC3E}">
        <p14:creationId xmlns:p14="http://schemas.microsoft.com/office/powerpoint/2010/main" val="237554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609600" y="6858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50000"/>
              </a:spcBef>
              <a:buClrTx/>
              <a:buSzTx/>
              <a:buFontTx/>
              <a:buNone/>
            </a:pPr>
            <a:endParaRPr lang="en-US" altLang="en-US" sz="2800">
              <a:latin typeface="Times New Roman" charset="0"/>
            </a:endParaRPr>
          </a:p>
        </p:txBody>
      </p:sp>
      <p:sp>
        <p:nvSpPr>
          <p:cNvPr id="310275" name="Rectangle 3"/>
          <p:cNvSpPr>
            <a:spLocks noGrp="1" noChangeArrowheads="1"/>
          </p:cNvSpPr>
          <p:nvPr>
            <p:ph type="title"/>
          </p:nvPr>
        </p:nvSpPr>
        <p:spPr>
          <a:xfrm>
            <a:off x="685800" y="457200"/>
            <a:ext cx="7772400" cy="1141413"/>
          </a:xfrm>
        </p:spPr>
        <p:txBody>
          <a:bodyPr>
            <a:normAutofit/>
          </a:bodyPr>
          <a:lstStyle/>
          <a:p>
            <a:pPr>
              <a:defRPr/>
            </a:pPr>
            <a:r>
              <a:rPr lang="en-US" altLang="en-US" sz="4800" b="1" dirty="0">
                <a:latin typeface="Arial" panose="020B0604020202020204" pitchFamily="34" charset="0"/>
                <a:cs typeface="Arial" panose="020B0604020202020204" pitchFamily="34" charset="0"/>
              </a:rPr>
              <a:t>ACCES-VR – (Local DO)</a:t>
            </a:r>
          </a:p>
        </p:txBody>
      </p:sp>
      <p:sp>
        <p:nvSpPr>
          <p:cNvPr id="310276" name="Rectangle 4"/>
          <p:cNvSpPr>
            <a:spLocks noGrp="1" noChangeArrowheads="1"/>
          </p:cNvSpPr>
          <p:nvPr>
            <p:ph type="body" sz="half" idx="1"/>
          </p:nvPr>
        </p:nvSpPr>
        <p:spPr>
          <a:xfrm>
            <a:off x="609600" y="1981200"/>
            <a:ext cx="8229600" cy="4114800"/>
          </a:xfrm>
        </p:spPr>
        <p:txBody>
          <a:bodyPr>
            <a:normAutofit/>
          </a:bodyPr>
          <a:lstStyle/>
          <a:p>
            <a:pPr eaLnBrk="1" hangingPunct="1">
              <a:defRPr/>
            </a:pPr>
            <a:r>
              <a:rPr lang="en-US" altLang="en-US" dirty="0">
                <a:latin typeface="Arial" panose="020B0604020202020204" pitchFamily="34" charset="0"/>
                <a:cs typeface="Arial" panose="020B0604020202020204" pitchFamily="34" charset="0"/>
              </a:rPr>
              <a:t>(###) individuals with disabilities were successfully employed during SFY 2015</a:t>
            </a:r>
          </a:p>
        </p:txBody>
      </p:sp>
      <p:pic>
        <p:nvPicPr>
          <p:cNvPr id="7" name="ClipArt Placeholder 6"/>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6473952" y="4724400"/>
            <a:ext cx="2393220" cy="1600200"/>
          </a:xfrm>
          <a:prstGeom prst="rect">
            <a:avLst/>
          </a:prstGeom>
        </p:spPr>
      </p:pic>
      <p:sp>
        <p:nvSpPr>
          <p:cNvPr id="6" name="Slide Number Placeholder 3"/>
          <p:cNvSpPr txBox="1">
            <a:spLocks/>
          </p:cNvSpPr>
          <p:nvPr/>
        </p:nvSpPr>
        <p:spPr>
          <a:xfrm>
            <a:off x="7010400" y="6312958"/>
            <a:ext cx="16764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5D7DB0-77BF-4053-AF8A-7E7311EAA63A}" type="slidenum">
              <a:rPr lang="en-US" altLang="en-US" smtClean="0">
                <a:solidFill>
                  <a:schemeClr val="bg1">
                    <a:lumMod val="50000"/>
                  </a:schemeClr>
                </a:solidFill>
              </a:rPr>
              <a:pPr>
                <a:defRPr/>
              </a:pPr>
              <a:t>21</a:t>
            </a:fld>
            <a:endParaRPr lang="en-US" altLang="en-US" dirty="0">
              <a:solidFill>
                <a:schemeClr val="bg1">
                  <a:lumMod val="50000"/>
                </a:schemeClr>
              </a:solidFill>
            </a:endParaRPr>
          </a:p>
        </p:txBody>
      </p:sp>
    </p:spTree>
    <p:extLst>
      <p:ext uri="{BB962C8B-B14F-4D97-AF65-F5344CB8AC3E}">
        <p14:creationId xmlns:p14="http://schemas.microsoft.com/office/powerpoint/2010/main" val="120030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9"/>
            <a:ext cx="8839200" cy="1143000"/>
          </a:xfrm>
        </p:spPr>
        <p:txBody>
          <a:bodyPr>
            <a:normAutofit/>
          </a:bodyPr>
          <a:lstStyle/>
          <a:p>
            <a:r>
              <a:rPr lang="en-US" sz="4800" b="1" dirty="0">
                <a:latin typeface="Arial" panose="020B0604020202020204" pitchFamily="34" charset="0"/>
                <a:cs typeface="Arial" panose="020B0604020202020204" pitchFamily="34" charset="0"/>
              </a:rPr>
              <a:t>ACCES-VR Consumer Rights</a:t>
            </a:r>
          </a:p>
        </p:txBody>
      </p:sp>
      <p:sp>
        <p:nvSpPr>
          <p:cNvPr id="3" name="Content Placeholder 2"/>
          <p:cNvSpPr>
            <a:spLocks noGrp="1"/>
          </p:cNvSpPr>
          <p:nvPr>
            <p:ph idx="1"/>
          </p:nvPr>
        </p:nvSpPr>
        <p:spPr>
          <a:xfrm>
            <a:off x="609600" y="1600201"/>
            <a:ext cx="8077200" cy="4525963"/>
          </a:xfrm>
        </p:spPr>
        <p:txBody>
          <a:bodyPr/>
          <a:lstStyle/>
          <a:p>
            <a:r>
              <a:rPr lang="en-US" dirty="0">
                <a:latin typeface="Arial" panose="020B0604020202020204" pitchFamily="34" charset="0"/>
                <a:cs typeface="Arial" panose="020B0604020202020204" pitchFamily="34" charset="0"/>
              </a:rPr>
              <a:t>Confidentiality</a:t>
            </a:r>
          </a:p>
          <a:p>
            <a:r>
              <a:rPr lang="en-US" dirty="0">
                <a:latin typeface="Arial" panose="020B0604020202020204" pitchFamily="34" charset="0"/>
                <a:cs typeface="Arial" panose="020B0604020202020204" pitchFamily="34" charset="0"/>
              </a:rPr>
              <a:t>Mediation</a:t>
            </a:r>
          </a:p>
          <a:p>
            <a:r>
              <a:rPr lang="en-US" dirty="0">
                <a:latin typeface="Arial" panose="020B0604020202020204" pitchFamily="34" charset="0"/>
                <a:cs typeface="Arial" panose="020B0604020202020204" pitchFamily="34" charset="0"/>
              </a:rPr>
              <a:t>Administrative Review</a:t>
            </a:r>
          </a:p>
          <a:p>
            <a:r>
              <a:rPr lang="en-US" dirty="0">
                <a:latin typeface="Arial" panose="020B0604020202020204" pitchFamily="34" charset="0"/>
                <a:cs typeface="Arial" panose="020B0604020202020204" pitchFamily="34" charset="0"/>
              </a:rPr>
              <a:t>Impartial Hearing </a:t>
            </a:r>
          </a:p>
          <a:p>
            <a:r>
              <a:rPr lang="en-US" dirty="0">
                <a:latin typeface="Arial" panose="020B0604020202020204" pitchFamily="34" charset="0"/>
                <a:cs typeface="Arial" panose="020B0604020202020204" pitchFamily="34" charset="0"/>
              </a:rPr>
              <a:t>Client Assistance Program</a:t>
            </a:r>
          </a:p>
        </p:txBody>
      </p:sp>
      <p:sp>
        <p:nvSpPr>
          <p:cNvPr id="4" name="Slide Number Placeholder 3"/>
          <p:cNvSpPr>
            <a:spLocks noGrp="1"/>
          </p:cNvSpPr>
          <p:nvPr>
            <p:ph type="sldNum" sz="quarter" idx="12"/>
          </p:nvPr>
        </p:nvSpPr>
        <p:spPr/>
        <p:txBody>
          <a:bodyPr/>
          <a:lstStyle/>
          <a:p>
            <a:fld id="{E3EE5FA2-D065-4832-9020-E41C1D09C920}" type="slidenum">
              <a:rPr lang="en-US" smtClean="0"/>
              <a:t>22</a:t>
            </a:fld>
            <a:endParaRPr lang="en-US"/>
          </a:p>
        </p:txBody>
      </p:sp>
    </p:spTree>
    <p:extLst>
      <p:ext uri="{BB962C8B-B14F-4D97-AF65-F5344CB8AC3E}">
        <p14:creationId xmlns:p14="http://schemas.microsoft.com/office/powerpoint/2010/main" val="272517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152400" y="381000"/>
            <a:ext cx="8839200" cy="1143000"/>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Referrals to ACCES-VR</a:t>
            </a:r>
          </a:p>
        </p:txBody>
      </p:sp>
      <p:sp>
        <p:nvSpPr>
          <p:cNvPr id="323587" name="Rectangle 3"/>
          <p:cNvSpPr>
            <a:spLocks noGrp="1" noChangeArrowheads="1"/>
          </p:cNvSpPr>
          <p:nvPr>
            <p:ph type="body" idx="1"/>
          </p:nvPr>
        </p:nvSpPr>
        <p:spPr>
          <a:xfrm>
            <a:off x="457200" y="1676400"/>
            <a:ext cx="8229600" cy="3581400"/>
          </a:xfrm>
        </p:spPr>
        <p:txBody>
          <a:bodyPr/>
          <a:lstStyle/>
          <a:p>
            <a:pPr marL="0" indent="0" eaLnBrk="1" hangingPunct="1">
              <a:lnSpc>
                <a:spcPct val="90000"/>
              </a:lnSpc>
              <a:buNone/>
              <a:defRPr/>
            </a:pPr>
            <a:r>
              <a:rPr lang="en-US" altLang="en-US" dirty="0">
                <a:latin typeface="Arial" panose="020B0604020202020204" pitchFamily="34" charset="0"/>
                <a:cs typeface="Arial" panose="020B0604020202020204" pitchFamily="34" charset="0"/>
              </a:rPr>
              <a:t>Documentation should include:</a:t>
            </a:r>
          </a:p>
          <a:p>
            <a:pPr lvl="1">
              <a:lnSpc>
                <a:spcPct val="90000"/>
              </a:lnSpc>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Disability(</a:t>
            </a:r>
            <a:r>
              <a:rPr lang="en-US" altLang="en-US" sz="3200" dirty="0" err="1">
                <a:latin typeface="Arial" panose="020B0604020202020204" pitchFamily="34" charset="0"/>
                <a:cs typeface="Arial" panose="020B0604020202020204" pitchFamily="34" charset="0"/>
              </a:rPr>
              <a:t>ies</a:t>
            </a:r>
            <a:r>
              <a:rPr lang="en-US" altLang="en-US" sz="3200" dirty="0">
                <a:latin typeface="Arial" panose="020B0604020202020204" pitchFamily="34" charset="0"/>
                <a:cs typeface="Arial" panose="020B0604020202020204" pitchFamily="34" charset="0"/>
              </a:rPr>
              <a:t>)</a:t>
            </a:r>
          </a:p>
          <a:p>
            <a:pPr lvl="1">
              <a:lnSpc>
                <a:spcPct val="90000"/>
              </a:lnSpc>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Impediment(s) to employment</a:t>
            </a:r>
          </a:p>
          <a:p>
            <a:pPr lvl="1">
              <a:lnSpc>
                <a:spcPct val="90000"/>
              </a:lnSpc>
              <a:buFont typeface="Arial" panose="020B0604020202020204" pitchFamily="34" charset="0"/>
              <a:buChar char="•"/>
              <a:defRPr/>
            </a:pPr>
            <a:r>
              <a:rPr lang="en-US" altLang="en-US" sz="3200" dirty="0">
                <a:latin typeface="Arial" panose="020B0604020202020204" pitchFamily="34" charset="0"/>
                <a:cs typeface="Arial" panose="020B0604020202020204" pitchFamily="34" charset="0"/>
              </a:rPr>
              <a:t>Clearance to pursue VR services and work</a:t>
            </a:r>
          </a:p>
          <a:p>
            <a:pPr marL="990600" lvl="1" indent="-533400" eaLnBrk="1" hangingPunct="1">
              <a:lnSpc>
                <a:spcPct val="90000"/>
              </a:lnSpc>
              <a:buFont typeface="Wingdings" pitchFamily="2" charset="2"/>
              <a:buNone/>
              <a:defRPr/>
            </a:pPr>
            <a:r>
              <a:rPr lang="en-US" altLang="en-US" sz="3600" dirty="0"/>
              <a:t>	</a:t>
            </a:r>
          </a:p>
          <a:p>
            <a:pPr marL="609600" indent="-609600" eaLnBrk="1" hangingPunct="1">
              <a:lnSpc>
                <a:spcPct val="90000"/>
              </a:lnSpc>
              <a:buFont typeface="Wingdings" pitchFamily="2" charset="2"/>
              <a:buNone/>
              <a:defRPr/>
            </a:pPr>
            <a:endParaRPr lang="en-US" altLang="en-US" sz="4000" dirty="0"/>
          </a:p>
          <a:p>
            <a:pPr marL="609600" indent="-609600" eaLnBrk="1" hangingPunct="1">
              <a:lnSpc>
                <a:spcPct val="90000"/>
              </a:lnSpc>
              <a:spcBef>
                <a:spcPct val="0"/>
              </a:spcBef>
              <a:buFont typeface="Wingdings" pitchFamily="2" charset="2"/>
              <a:buNone/>
              <a:defRPr/>
            </a:pPr>
            <a:endParaRPr lang="en-US" altLang="en-US" sz="4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727448"/>
            <a:ext cx="2400300"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23</a:t>
            </a:fld>
            <a:endParaRPr lang="en-US"/>
          </a:p>
        </p:txBody>
      </p:sp>
    </p:spTree>
    <p:extLst>
      <p:ext uri="{BB962C8B-B14F-4D97-AF65-F5344CB8AC3E}">
        <p14:creationId xmlns:p14="http://schemas.microsoft.com/office/powerpoint/2010/main" val="238969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609600" y="2286000"/>
            <a:ext cx="8077200" cy="2286000"/>
          </a:xfrm>
        </p:spPr>
        <p:txBody>
          <a:bodyPr>
            <a:noAutofit/>
          </a:bodyPr>
          <a:lstStyle/>
          <a:p>
            <a:pPr eaLnBrk="1" hangingPunct="1">
              <a:defRPr/>
            </a:pPr>
            <a:r>
              <a:rPr lang="en-US" altLang="en-US" dirty="0">
                <a:latin typeface="Arial" panose="020B0604020202020204" pitchFamily="34" charset="0"/>
                <a:cs typeface="Arial" panose="020B0604020202020204" pitchFamily="34" charset="0"/>
              </a:rPr>
              <a:t>Completed for referrals with the physical  impairments</a:t>
            </a:r>
          </a:p>
          <a:p>
            <a:pPr eaLnBrk="1" hangingPunct="1">
              <a:defRPr/>
            </a:pPr>
            <a:r>
              <a:rPr lang="en-US" altLang="en-US" dirty="0">
                <a:latin typeface="Arial" panose="020B0604020202020204" pitchFamily="34" charset="0"/>
                <a:cs typeface="Arial" panose="020B0604020202020204" pitchFamily="34" charset="0"/>
              </a:rPr>
              <a:t>Must be signed by one of the following: physician, nurse practitioner, or    physician’s assistant</a:t>
            </a:r>
          </a:p>
        </p:txBody>
      </p:sp>
      <p:sp>
        <p:nvSpPr>
          <p:cNvPr id="339971" name="Rectangle 3"/>
          <p:cNvSpPr>
            <a:spLocks noGrp="1" noChangeArrowheads="1"/>
          </p:cNvSpPr>
          <p:nvPr>
            <p:ph type="title"/>
          </p:nvPr>
        </p:nvSpPr>
        <p:spPr>
          <a:xfrm>
            <a:off x="457200" y="381000"/>
            <a:ext cx="8229600" cy="1905000"/>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Specialty Medical </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Report Form</a:t>
            </a:r>
          </a:p>
        </p:txBody>
      </p:sp>
      <p:sp>
        <p:nvSpPr>
          <p:cNvPr id="2" name="Slide Number Placeholder 1"/>
          <p:cNvSpPr>
            <a:spLocks noGrp="1"/>
          </p:cNvSpPr>
          <p:nvPr>
            <p:ph type="sldNum" sz="quarter" idx="12"/>
          </p:nvPr>
        </p:nvSpPr>
        <p:spPr/>
        <p:txBody>
          <a:bodyPr/>
          <a:lstStyle/>
          <a:p>
            <a:fld id="{E3EE5FA2-D065-4832-9020-E41C1D09C920}" type="slidenum">
              <a:rPr lang="en-US" smtClean="0"/>
              <a:t>24</a:t>
            </a:fld>
            <a:endParaRPr lang="en-US"/>
          </a:p>
        </p:txBody>
      </p:sp>
    </p:spTree>
    <p:extLst>
      <p:ext uri="{BB962C8B-B14F-4D97-AF65-F5344CB8AC3E}">
        <p14:creationId xmlns:p14="http://schemas.microsoft.com/office/powerpoint/2010/main" val="33610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609600" y="2590800"/>
            <a:ext cx="8534400" cy="2590800"/>
          </a:xfrm>
        </p:spPr>
        <p:txBody>
          <a:bodyPr>
            <a:noAutofit/>
          </a:bodyPr>
          <a:lstStyle/>
          <a:p>
            <a:pPr eaLnBrk="1" hangingPunct="1">
              <a:lnSpc>
                <a:spcPct val="90000"/>
              </a:lnSpc>
              <a:defRPr/>
            </a:pPr>
            <a:r>
              <a:rPr lang="en-US" altLang="en-US" dirty="0">
                <a:latin typeface="Arial" panose="020B0604020202020204" pitchFamily="34" charset="0"/>
                <a:cs typeface="Arial" panose="020B0604020202020204" pitchFamily="34" charset="0"/>
              </a:rPr>
              <a:t>Completed for referrals with the above  impairments</a:t>
            </a:r>
          </a:p>
          <a:p>
            <a:pPr eaLnBrk="1" hangingPunct="1">
              <a:lnSpc>
                <a:spcPct val="90000"/>
              </a:lnSpc>
              <a:defRPr/>
            </a:pPr>
            <a:r>
              <a:rPr lang="en-US" altLang="en-US" dirty="0">
                <a:latin typeface="Arial" panose="020B0604020202020204" pitchFamily="34" charset="0"/>
                <a:cs typeface="Arial" panose="020B0604020202020204" pitchFamily="34" charset="0"/>
              </a:rPr>
              <a:t>Must be signed by one of the following: psychiatrist, psychologist, medical consultant, MSW, LCSW, NP, or PA</a:t>
            </a:r>
          </a:p>
        </p:txBody>
      </p:sp>
      <p:sp>
        <p:nvSpPr>
          <p:cNvPr id="327683" name="Rectangle 3"/>
          <p:cNvSpPr>
            <a:spLocks noGrp="1" noChangeArrowheads="1"/>
          </p:cNvSpPr>
          <p:nvPr>
            <p:ph type="title"/>
          </p:nvPr>
        </p:nvSpPr>
        <p:spPr>
          <a:xfrm>
            <a:off x="304800" y="228600"/>
            <a:ext cx="8610600" cy="2057400"/>
          </a:xfrm>
        </p:spPr>
        <p:txBody>
          <a:bodyPr>
            <a:noAutofit/>
          </a:bodyPr>
          <a:lstStyle/>
          <a:p>
            <a:pPr eaLnBrk="1" hangingPunct="1">
              <a:defRPr/>
            </a:pPr>
            <a:r>
              <a:rPr lang="en-US" altLang="en-US" sz="4800" b="1" dirty="0">
                <a:latin typeface="Arial" panose="020B0604020202020204" pitchFamily="34" charset="0"/>
                <a:cs typeface="Arial" panose="020B0604020202020204" pitchFamily="34" charset="0"/>
              </a:rPr>
              <a:t>Mental Health, Alcohol, Substance Abuse </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Report Form</a:t>
            </a:r>
          </a:p>
        </p:txBody>
      </p:sp>
      <p:sp>
        <p:nvSpPr>
          <p:cNvPr id="2" name="Slide Number Placeholder 1"/>
          <p:cNvSpPr>
            <a:spLocks noGrp="1"/>
          </p:cNvSpPr>
          <p:nvPr>
            <p:ph type="sldNum" sz="quarter" idx="12"/>
          </p:nvPr>
        </p:nvSpPr>
        <p:spPr/>
        <p:txBody>
          <a:bodyPr/>
          <a:lstStyle/>
          <a:p>
            <a:fld id="{E3EE5FA2-D065-4832-9020-E41C1D09C920}" type="slidenum">
              <a:rPr lang="en-US" smtClean="0"/>
              <a:t>25</a:t>
            </a:fld>
            <a:endParaRPr lang="en-US"/>
          </a:p>
        </p:txBody>
      </p:sp>
    </p:spTree>
    <p:extLst>
      <p:ext uri="{BB962C8B-B14F-4D97-AF65-F5344CB8AC3E}">
        <p14:creationId xmlns:p14="http://schemas.microsoft.com/office/powerpoint/2010/main" val="318134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title"/>
          </p:nvPr>
        </p:nvSpPr>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Rules of Thumb</a:t>
            </a:r>
          </a:p>
        </p:txBody>
      </p:sp>
      <p:sp>
        <p:nvSpPr>
          <p:cNvPr id="277508" name="Rectangle 4"/>
          <p:cNvSpPr>
            <a:spLocks noGrp="1" noChangeArrowheads="1"/>
          </p:cNvSpPr>
          <p:nvPr>
            <p:ph type="body" idx="1"/>
          </p:nvPr>
        </p:nvSpPr>
        <p:spPr>
          <a:xfrm>
            <a:off x="685800" y="1447799"/>
            <a:ext cx="7772400" cy="4191001"/>
          </a:xfrm>
        </p:spPr>
        <p:txBody>
          <a:bodyPr>
            <a:normAutofit fontScale="92500" lnSpcReduction="20000"/>
          </a:bodyPr>
          <a:lstStyle/>
          <a:p>
            <a:pPr eaLnBrk="1" hangingPunct="1">
              <a:lnSpc>
                <a:spcPct val="110000"/>
              </a:lnSpc>
              <a:spcBef>
                <a:spcPts val="0"/>
              </a:spcBef>
              <a:defRPr/>
            </a:pPr>
            <a:r>
              <a:rPr lang="en-US" altLang="en-US" dirty="0">
                <a:latin typeface="Arial" panose="020B0604020202020204" pitchFamily="34" charset="0"/>
                <a:cs typeface="Arial" panose="020B0604020202020204" pitchFamily="34" charset="0"/>
              </a:rPr>
              <a:t>If in doubt regarding whether or not someone would be eligible for services…refer or…</a:t>
            </a:r>
          </a:p>
          <a:p>
            <a:pPr eaLnBrk="1" hangingPunct="1">
              <a:lnSpc>
                <a:spcPct val="110000"/>
              </a:lnSpc>
              <a:spcBef>
                <a:spcPts val="0"/>
              </a:spcBef>
              <a:defRPr/>
            </a:pPr>
            <a:r>
              <a:rPr lang="en-US" altLang="en-US" dirty="0">
                <a:latin typeface="Arial" panose="020B0604020202020204" pitchFamily="34" charset="0"/>
                <a:cs typeface="Arial" panose="020B0604020202020204" pitchFamily="34" charset="0"/>
              </a:rPr>
              <a:t>Feel free to call with ?’s</a:t>
            </a:r>
          </a:p>
          <a:p>
            <a:pPr eaLnBrk="1" hangingPunct="1">
              <a:lnSpc>
                <a:spcPct val="110000"/>
              </a:lnSpc>
              <a:spcBef>
                <a:spcPts val="0"/>
              </a:spcBef>
              <a:defRPr/>
            </a:pPr>
            <a:r>
              <a:rPr lang="en-US" altLang="en-US" dirty="0">
                <a:latin typeface="Arial" panose="020B0604020202020204" pitchFamily="34" charset="0"/>
                <a:cs typeface="Arial" panose="020B0604020202020204" pitchFamily="34" charset="0"/>
              </a:rPr>
              <a:t>Individuals can work with ACCES-VR more than once</a:t>
            </a:r>
          </a:p>
          <a:p>
            <a:pPr eaLnBrk="1" hangingPunct="1">
              <a:lnSpc>
                <a:spcPct val="110000"/>
              </a:lnSpc>
              <a:spcBef>
                <a:spcPts val="0"/>
              </a:spcBef>
              <a:defRPr/>
            </a:pPr>
            <a:r>
              <a:rPr lang="en-US" altLang="en-US" dirty="0">
                <a:latin typeface="Arial" panose="020B0604020202020204" pitchFamily="34" charset="0"/>
                <a:cs typeface="Arial" panose="020B0604020202020204" pitchFamily="34" charset="0"/>
              </a:rPr>
              <a:t>Encourage applicant to be </a:t>
            </a:r>
          </a:p>
          <a:p>
            <a:pPr marL="0" indent="0" eaLnBrk="1" hangingPunct="1">
              <a:lnSpc>
                <a:spcPct val="110000"/>
              </a:lnSpc>
              <a:spcBef>
                <a:spcPts val="0"/>
              </a:spcBef>
              <a:buNone/>
              <a:defRPr/>
            </a:pPr>
            <a:r>
              <a:rPr lang="en-US" altLang="en-US" dirty="0">
                <a:latin typeface="Arial" panose="020B0604020202020204" pitchFamily="34" charset="0"/>
                <a:cs typeface="Arial" panose="020B0604020202020204" pitchFamily="34" charset="0"/>
              </a:rPr>
              <a:t>   proactive in the ACCES-VR </a:t>
            </a:r>
          </a:p>
          <a:p>
            <a:pPr marL="0" indent="0" eaLnBrk="1" hangingPunct="1">
              <a:lnSpc>
                <a:spcPct val="110000"/>
              </a:lnSpc>
              <a:spcBef>
                <a:spcPts val="0"/>
              </a:spcBef>
              <a:buNone/>
              <a:defRPr/>
            </a:pPr>
            <a:r>
              <a:rPr lang="en-US" altLang="en-US" dirty="0">
                <a:latin typeface="Arial" panose="020B0604020202020204" pitchFamily="34" charset="0"/>
                <a:cs typeface="Arial" panose="020B0604020202020204" pitchFamily="34" charset="0"/>
              </a:rPr>
              <a:t>              process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149" y="4038600"/>
            <a:ext cx="1600200" cy="24003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26</a:t>
            </a:fld>
            <a:endParaRPr lang="en-US"/>
          </a:p>
        </p:txBody>
      </p:sp>
    </p:spTree>
    <p:extLst>
      <p:ext uri="{BB962C8B-B14F-4D97-AF65-F5344CB8AC3E}">
        <p14:creationId xmlns:p14="http://schemas.microsoft.com/office/powerpoint/2010/main" val="290776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Arial" panose="020B0604020202020204" pitchFamily="34" charset="0"/>
                <a:cs typeface="Arial" panose="020B0604020202020204" pitchFamily="34" charset="0"/>
              </a:rPr>
              <a:t>Resources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1"/>
            <a:ext cx="8077200" cy="4525963"/>
          </a:xfrm>
        </p:spPr>
        <p:txBody>
          <a:bodyPr/>
          <a:lstStyle/>
          <a:p>
            <a:r>
              <a:rPr lang="en-US" dirty="0">
                <a:latin typeface="Arial" panose="020B0604020202020204" pitchFamily="34" charset="0"/>
                <a:cs typeface="Arial" panose="020B0604020202020204" pitchFamily="34" charset="0"/>
              </a:rPr>
              <a:t>Job Accommodation Network</a:t>
            </a:r>
          </a:p>
          <a:p>
            <a:pPr lvl="1"/>
            <a:r>
              <a:rPr lang="en-US" sz="3200" dirty="0">
                <a:latin typeface="Arial" panose="020B0604020202020204" pitchFamily="34" charset="0"/>
                <a:cs typeface="Arial" panose="020B0604020202020204" pitchFamily="34" charset="0"/>
                <a:hlinkClick r:id="rId3"/>
              </a:rPr>
              <a:t>www.askjan.org</a:t>
            </a:r>
            <a:endParaRPr lang="en-US" sz="3200" dirty="0">
              <a:latin typeface="Arial" panose="020B0604020202020204" pitchFamily="34" charset="0"/>
              <a:cs typeface="Arial" panose="020B0604020202020204" pitchFamily="34" charset="0"/>
            </a:endParaRPr>
          </a:p>
          <a:p>
            <a:pPr lvl="1"/>
            <a:endParaRPr lang="en-US" sz="3200" dirty="0">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Northeast ADA Center – 1-800-949-4232</a:t>
            </a:r>
          </a:p>
          <a:p>
            <a:pPr lvl="1"/>
            <a:r>
              <a:rPr lang="en-US" sz="3200" dirty="0">
                <a:solidFill>
                  <a:prstClr val="black"/>
                </a:solidFill>
                <a:latin typeface="Arial" panose="020B0604020202020204" pitchFamily="34" charset="0"/>
                <a:cs typeface="Arial" panose="020B0604020202020204" pitchFamily="34" charset="0"/>
                <a:hlinkClick r:id="rId4"/>
              </a:rPr>
              <a:t>www.northeastada.org</a:t>
            </a:r>
            <a:r>
              <a:rPr lang="en-US" sz="3200" dirty="0">
                <a:solidFill>
                  <a:prstClr val="black"/>
                </a:solidFill>
                <a:latin typeface="Arial" panose="020B0604020202020204" pitchFamily="34" charset="0"/>
                <a:cs typeface="Arial" panose="020B0604020202020204" pitchFamily="34" charset="0"/>
              </a:rPr>
              <a:t> </a:t>
            </a:r>
          </a:p>
          <a:p>
            <a:pPr marL="457200" lvl="1" indent="0">
              <a:buNone/>
            </a:pPr>
            <a:endParaRPr lang="en-US" dirty="0"/>
          </a:p>
        </p:txBody>
      </p:sp>
      <p:sp>
        <p:nvSpPr>
          <p:cNvPr id="4" name="Slide Number Placeholder 3"/>
          <p:cNvSpPr>
            <a:spLocks noGrp="1"/>
          </p:cNvSpPr>
          <p:nvPr>
            <p:ph type="sldNum" sz="quarter" idx="12"/>
          </p:nvPr>
        </p:nvSpPr>
        <p:spPr/>
        <p:txBody>
          <a:bodyPr/>
          <a:lstStyle/>
          <a:p>
            <a:fld id="{E3EE5FA2-D065-4832-9020-E41C1D09C920}" type="slidenum">
              <a:rPr lang="en-US" smtClean="0"/>
              <a:t>27</a:t>
            </a:fld>
            <a:endParaRPr lang="en-US"/>
          </a:p>
        </p:txBody>
      </p:sp>
    </p:spTree>
    <p:extLst>
      <p:ext uri="{BB962C8B-B14F-4D97-AF65-F5344CB8AC3E}">
        <p14:creationId xmlns:p14="http://schemas.microsoft.com/office/powerpoint/2010/main" val="2166794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Success Stories…..</a:t>
            </a:r>
          </a:p>
        </p:txBody>
      </p:sp>
      <p:sp>
        <p:nvSpPr>
          <p:cNvPr id="3" name="Content Placeholder 2"/>
          <p:cNvSpPr>
            <a:spLocks noGrp="1"/>
          </p:cNvSpPr>
          <p:nvPr>
            <p:ph idx="1"/>
          </p:nvPr>
        </p:nvSpPr>
        <p:spPr>
          <a:xfrm>
            <a:off x="457200" y="1905000"/>
            <a:ext cx="8229600" cy="4221164"/>
          </a:xfrm>
        </p:spPr>
        <p:txBody>
          <a:bodyPr/>
          <a:lstStyle/>
          <a:p>
            <a:r>
              <a:rPr lang="en-US" dirty="0">
                <a:latin typeface="Arial" panose="020B0604020202020204" pitchFamily="34" charset="0"/>
                <a:cs typeface="Arial" panose="020B0604020202020204" pitchFamily="34" charset="0"/>
              </a:rPr>
              <a:t>Some of our many success stories can be found at:</a:t>
            </a:r>
          </a:p>
          <a:p>
            <a:pPr marL="0" indent="0" algn="ctr">
              <a:buNone/>
            </a:pPr>
            <a:r>
              <a:rPr lang="en-US" dirty="0">
                <a:latin typeface="Arial" panose="020B0604020202020204" pitchFamily="34" charset="0"/>
                <a:cs typeface="Arial" panose="020B0604020202020204" pitchFamily="34" charset="0"/>
                <a:hlinkClick r:id="rId3"/>
              </a:rPr>
              <a:t>www.acces.nysed.gov/vr/success-stories</a:t>
            </a:r>
            <a:r>
              <a:rPr lang="en-US" dirty="0">
                <a:latin typeface="Arial" panose="020B0604020202020204" pitchFamily="34" charset="0"/>
                <a:cs typeface="Arial" panose="020B0604020202020204" pitchFamily="34" charset="0"/>
              </a:rPr>
              <a:t> </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648" y="4087368"/>
            <a:ext cx="3694176" cy="197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3EE5FA2-D065-4832-9020-E41C1D09C920}" type="slidenum">
              <a:rPr lang="en-US" smtClean="0"/>
              <a:t>28</a:t>
            </a:fld>
            <a:endParaRPr lang="en-US"/>
          </a:p>
        </p:txBody>
      </p:sp>
    </p:spTree>
    <p:extLst>
      <p:ext uri="{BB962C8B-B14F-4D97-AF65-F5344CB8AC3E}">
        <p14:creationId xmlns:p14="http://schemas.microsoft.com/office/powerpoint/2010/main" val="357282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a:xfrm>
            <a:off x="685800" y="1371600"/>
            <a:ext cx="8001000" cy="3840164"/>
          </a:xfrm>
        </p:spPr>
        <p:txBody>
          <a:bodyPr>
            <a:normAutofit/>
          </a:bodyPr>
          <a:lstStyle/>
          <a:p>
            <a:r>
              <a:rPr lang="en-US" sz="2400" dirty="0">
                <a:latin typeface="Arial" panose="020B0604020202020204" pitchFamily="34" charset="0"/>
                <a:cs typeface="Arial" panose="020B0604020202020204" pitchFamily="34" charset="0"/>
              </a:rPr>
              <a:t>Staff name:</a:t>
            </a:r>
          </a:p>
          <a:p>
            <a:pPr lvl="1"/>
            <a:r>
              <a:rPr lang="en-US" sz="2000" dirty="0">
                <a:latin typeface="Arial" panose="020B0604020202020204" pitchFamily="34" charset="0"/>
                <a:cs typeface="Arial" panose="020B0604020202020204" pitchFamily="34" charset="0"/>
              </a:rPr>
              <a:t>Phone number</a:t>
            </a:r>
          </a:p>
          <a:p>
            <a:pPr lvl="1"/>
            <a:r>
              <a:rPr lang="en-US" sz="2000" dirty="0">
                <a:latin typeface="Arial" panose="020B0604020202020204" pitchFamily="34" charset="0"/>
                <a:cs typeface="Arial" panose="020B0604020202020204" pitchFamily="34" charset="0"/>
              </a:rPr>
              <a:t>Email address</a:t>
            </a:r>
          </a:p>
          <a:p>
            <a:pPr marL="4572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Staff name:</a:t>
            </a:r>
          </a:p>
          <a:p>
            <a:pPr lvl="1"/>
            <a:r>
              <a:rPr lang="en-US" sz="2000" dirty="0">
                <a:latin typeface="Arial" panose="020B0604020202020204" pitchFamily="34" charset="0"/>
                <a:cs typeface="Arial" panose="020B0604020202020204" pitchFamily="34" charset="0"/>
              </a:rPr>
              <a:t>Phone number</a:t>
            </a:r>
          </a:p>
          <a:p>
            <a:pPr lvl="1"/>
            <a:r>
              <a:rPr lang="en-US" sz="2000" dirty="0">
                <a:latin typeface="Arial" panose="020B0604020202020204" pitchFamily="34" charset="0"/>
                <a:cs typeface="Arial" panose="020B0604020202020204" pitchFamily="34" charset="0"/>
              </a:rPr>
              <a:t>Email address</a:t>
            </a:r>
          </a:p>
          <a:p>
            <a:pPr lvl="1"/>
            <a:endParaRPr lang="en-US" sz="2000" dirty="0">
              <a:latin typeface="Arial" panose="020B0604020202020204" pitchFamily="34" charset="0"/>
              <a:cs typeface="Arial" panose="020B0604020202020204" pitchFamily="34" charset="0"/>
            </a:endParaRPr>
          </a:p>
          <a:p>
            <a:pPr marL="0" lvl="0" indent="0" algn="ctr">
              <a:buNone/>
            </a:pPr>
            <a:r>
              <a:rPr lang="en-US" dirty="0">
                <a:solidFill>
                  <a:prstClr val="black"/>
                </a:solidFill>
                <a:latin typeface="Arial" panose="020B0604020202020204" pitchFamily="34" charset="0"/>
                <a:cs typeface="Arial" panose="020B0604020202020204" pitchFamily="34" charset="0"/>
                <a:hlinkClick r:id="rId3"/>
              </a:rPr>
              <a:t>www.acces.nysed.gov/vr</a:t>
            </a:r>
            <a:endParaRPr lang="en-US" sz="2400" dirty="0">
              <a:solidFill>
                <a:prstClr val="black"/>
              </a:solidFill>
              <a:latin typeface="Arial" panose="020B0604020202020204" pitchFamily="34" charset="0"/>
              <a:cs typeface="Arial" panose="020B0604020202020204" pitchFamily="34" charset="0"/>
            </a:endParaRPr>
          </a:p>
          <a:p>
            <a:pPr marL="0" lvl="0" indent="0">
              <a:buNone/>
            </a:pP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EE5FA2-D065-4832-9020-E41C1D09C920}" type="slidenum">
              <a:rPr lang="en-US" smtClean="0"/>
              <a:t>29</a:t>
            </a:fld>
            <a:endParaRPr lang="en-US"/>
          </a:p>
        </p:txBody>
      </p:sp>
    </p:spTree>
    <p:extLst>
      <p:ext uri="{BB962C8B-B14F-4D97-AF65-F5344CB8AC3E}">
        <p14:creationId xmlns:p14="http://schemas.microsoft.com/office/powerpoint/2010/main" val="20234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534988"/>
            <a:ext cx="7772400" cy="1141412"/>
          </a:xfrm>
        </p:spPr>
        <p:txBody>
          <a:bodyPr/>
          <a:lstStyle/>
          <a:p>
            <a:pPr eaLnBrk="1" hangingPunct="1">
              <a:defRPr/>
            </a:pPr>
            <a:r>
              <a:rPr lang="en-US" altLang="en-US" sz="4800" b="1" dirty="0">
                <a:latin typeface="Arial" panose="020B0604020202020204" pitchFamily="34" charset="0"/>
                <a:cs typeface="Arial" panose="020B0604020202020204" pitchFamily="34" charset="0"/>
              </a:rPr>
              <a:t>ACCES-VR</a:t>
            </a:r>
            <a:r>
              <a:rPr lang="en-US" altLang="en-US" b="1"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244739" name="Rectangle 3"/>
          <p:cNvSpPr>
            <a:spLocks noGrp="1" noChangeArrowheads="1"/>
          </p:cNvSpPr>
          <p:nvPr>
            <p:ph type="body" idx="1"/>
          </p:nvPr>
        </p:nvSpPr>
        <p:spPr>
          <a:xfrm>
            <a:off x="609599" y="1828800"/>
            <a:ext cx="8265827" cy="3048000"/>
          </a:xfrm>
        </p:spPr>
        <p:txBody>
          <a:bodyPr>
            <a:normAutofit/>
          </a:bodyPr>
          <a:lstStyle/>
          <a:p>
            <a:pPr marL="457200" indent="-457200">
              <a:lnSpc>
                <a:spcPct val="120000"/>
              </a:lnSpc>
              <a:buSzPct val="75000"/>
              <a:defRPr/>
            </a:pPr>
            <a:r>
              <a:rPr lang="en-US" altLang="en-US" dirty="0">
                <a:latin typeface="Arial" panose="020B0604020202020204" pitchFamily="34" charset="0"/>
                <a:cs typeface="Arial" panose="020B0604020202020204" pitchFamily="34" charset="0"/>
              </a:rPr>
              <a:t>Eligibility driven</a:t>
            </a:r>
          </a:p>
          <a:p>
            <a:pPr marL="457200" indent="-457200">
              <a:lnSpc>
                <a:spcPct val="120000"/>
              </a:lnSpc>
              <a:buSzPct val="75000"/>
              <a:defRPr/>
            </a:pPr>
            <a:r>
              <a:rPr lang="en-US" altLang="en-US" dirty="0">
                <a:latin typeface="Arial" panose="020B0604020202020204" pitchFamily="34" charset="0"/>
                <a:cs typeface="Arial" panose="020B0604020202020204" pitchFamily="34" charset="0"/>
              </a:rPr>
              <a:t>Voluntary</a:t>
            </a:r>
          </a:p>
          <a:p>
            <a:pPr marL="457200" indent="-457200">
              <a:lnSpc>
                <a:spcPct val="110000"/>
              </a:lnSpc>
              <a:buSzPct val="75000"/>
              <a:defRPr/>
            </a:pPr>
            <a:r>
              <a:rPr lang="en-US" altLang="en-US" dirty="0">
                <a:latin typeface="Arial" panose="020B0604020202020204" pitchFamily="34" charset="0"/>
                <a:cs typeface="Arial" panose="020B0604020202020204" pitchFamily="34" charset="0"/>
              </a:rPr>
              <a:t>Provides vocational rehabilitation services </a:t>
            </a:r>
          </a:p>
          <a:p>
            <a:pPr marL="457200" indent="-457200">
              <a:buSzPct val="75000"/>
              <a:defRPr/>
            </a:pPr>
            <a:r>
              <a:rPr lang="en-US" altLang="en-US" dirty="0">
                <a:latin typeface="Arial" panose="020B0604020202020204" pitchFamily="34" charset="0"/>
                <a:cs typeface="Arial" panose="020B0604020202020204" pitchFamily="34" charset="0"/>
              </a:rPr>
              <a:t>Funded by State and Federal dollars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800600"/>
            <a:ext cx="2398427" cy="1600200"/>
          </a:xfrm>
          <a:prstGeom prst="rect">
            <a:avLst/>
          </a:prstGeom>
        </p:spPr>
      </p:pic>
      <p:sp>
        <p:nvSpPr>
          <p:cNvPr id="3" name="Slide Number Placeholder 2"/>
          <p:cNvSpPr>
            <a:spLocks noGrp="1"/>
          </p:cNvSpPr>
          <p:nvPr>
            <p:ph type="sldNum" sz="quarter" idx="12"/>
          </p:nvPr>
        </p:nvSpPr>
        <p:spPr/>
        <p:txBody>
          <a:bodyPr/>
          <a:lstStyle/>
          <a:p>
            <a:fld id="{E3EE5FA2-D065-4832-9020-E41C1D09C920}" type="slidenum">
              <a:rPr lang="en-US" smtClean="0"/>
              <a:t>3</a:t>
            </a:fld>
            <a:endParaRPr lang="en-US"/>
          </a:p>
        </p:txBody>
      </p:sp>
    </p:spTree>
    <p:extLst>
      <p:ext uri="{BB962C8B-B14F-4D97-AF65-F5344CB8AC3E}">
        <p14:creationId xmlns:p14="http://schemas.microsoft.com/office/powerpoint/2010/main" val="428225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Who Should Apply?</a:t>
            </a:r>
          </a:p>
        </p:txBody>
      </p:sp>
      <p:sp>
        <p:nvSpPr>
          <p:cNvPr id="3" name="Content Placeholder 2"/>
          <p:cNvSpPr>
            <a:spLocks noGrp="1"/>
          </p:cNvSpPr>
          <p:nvPr>
            <p:ph idx="1"/>
          </p:nvPr>
        </p:nvSpPr>
        <p:spPr>
          <a:xfrm>
            <a:off x="609600" y="1295400"/>
            <a:ext cx="8229600" cy="4525963"/>
          </a:xfrm>
        </p:spPr>
        <p:txBody>
          <a:bodyPr/>
          <a:lstStyle/>
          <a:p>
            <a:pPr marL="0" indent="0">
              <a:buNone/>
            </a:pPr>
            <a:r>
              <a:rPr lang="en-US" dirty="0">
                <a:latin typeface="Arial" panose="020B0604020202020204" pitchFamily="34" charset="0"/>
                <a:cs typeface="Arial" panose="020B0604020202020204" pitchFamily="34" charset="0"/>
              </a:rPr>
              <a:t>ACCES-VR assists people whose disabilities make it harder to find or keep a job.</a:t>
            </a:r>
          </a:p>
          <a:p>
            <a:r>
              <a:rPr lang="en-US" b="1" dirty="0">
                <a:latin typeface="Arial" panose="020B0604020202020204" pitchFamily="34" charset="0"/>
                <a:cs typeface="Arial" panose="020B0604020202020204" pitchFamily="34" charset="0"/>
              </a:rPr>
              <a:t>Individuals should apply if they:</a:t>
            </a:r>
          </a:p>
          <a:p>
            <a:pPr lvl="1"/>
            <a:r>
              <a:rPr lang="en-US" dirty="0">
                <a:latin typeface="Arial" panose="020B0604020202020204" pitchFamily="34" charset="0"/>
                <a:cs typeface="Arial" panose="020B0604020202020204" pitchFamily="34" charset="0"/>
              </a:rPr>
              <a:t>Want to work</a:t>
            </a:r>
          </a:p>
          <a:p>
            <a:pPr lvl="1"/>
            <a:r>
              <a:rPr lang="en-US" dirty="0">
                <a:latin typeface="Arial" panose="020B0604020202020204" pitchFamily="34" charset="0"/>
                <a:cs typeface="Arial" panose="020B0604020202020204" pitchFamily="34" charset="0"/>
              </a:rPr>
              <a:t>Have the legal right to work in the U.S.</a:t>
            </a:r>
          </a:p>
          <a:p>
            <a:pPr lvl="1"/>
            <a:r>
              <a:rPr lang="en-US" dirty="0">
                <a:latin typeface="Arial" panose="020B0604020202020204" pitchFamily="34" charset="0"/>
                <a:cs typeface="Arial" panose="020B0604020202020204" pitchFamily="34" charset="0"/>
              </a:rPr>
              <a:t>Would be able to work as a result of services</a:t>
            </a: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EE5FA2-D065-4832-9020-E41C1D09C920}" type="slidenum">
              <a:rPr lang="en-US" smtClean="0"/>
              <a:t>4</a:t>
            </a:fld>
            <a:endParaRPr lang="en-US"/>
          </a:p>
        </p:txBody>
      </p:sp>
    </p:spTree>
    <p:extLst>
      <p:ext uri="{BB962C8B-B14F-4D97-AF65-F5344CB8AC3E}">
        <p14:creationId xmlns:p14="http://schemas.microsoft.com/office/powerpoint/2010/main" val="14586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Eligibility for Services</a:t>
            </a:r>
          </a:p>
        </p:txBody>
      </p:sp>
      <p:sp>
        <p:nvSpPr>
          <p:cNvPr id="3" name="Content Placeholder 2"/>
          <p:cNvSpPr>
            <a:spLocks noGrp="1"/>
          </p:cNvSpPr>
          <p:nvPr>
            <p:ph idx="1"/>
          </p:nvPr>
        </p:nvSpPr>
        <p:spPr>
          <a:xfrm>
            <a:off x="621128" y="1600200"/>
            <a:ext cx="8229600" cy="4525963"/>
          </a:xfrm>
        </p:spPr>
        <p:txBody>
          <a:bodyPr/>
          <a:lstStyle/>
          <a:p>
            <a:r>
              <a:rPr lang="en-US" sz="2800" dirty="0">
                <a:latin typeface="Arial" panose="020B0604020202020204" pitchFamily="34" charset="0"/>
                <a:cs typeface="Arial" panose="020B0604020202020204" pitchFamily="34" charset="0"/>
              </a:rPr>
              <a:t>A physical or mental impairment that prevents, or significantly affects one’s ability to:</a:t>
            </a:r>
          </a:p>
          <a:p>
            <a:pPr lvl="1"/>
            <a:r>
              <a:rPr lang="en-US" sz="2000" b="1" dirty="0">
                <a:latin typeface="Arial" panose="020B0604020202020204" pitchFamily="34" charset="0"/>
                <a:cs typeface="Arial" panose="020B0604020202020204" pitchFamily="34" charset="0"/>
              </a:rPr>
              <a:t>prepare</a:t>
            </a:r>
            <a:r>
              <a:rPr lang="en-US" sz="2000" dirty="0">
                <a:latin typeface="Arial" panose="020B0604020202020204" pitchFamily="34" charset="0"/>
                <a:cs typeface="Arial" panose="020B0604020202020204" pitchFamily="34" charset="0"/>
              </a:rPr>
              <a:t> for, </a:t>
            </a:r>
            <a:r>
              <a:rPr lang="en-US" sz="2000" b="1" dirty="0">
                <a:latin typeface="Arial" panose="020B0604020202020204" pitchFamily="34" charset="0"/>
                <a:cs typeface="Arial" panose="020B0604020202020204" pitchFamily="34" charset="0"/>
              </a:rPr>
              <a:t>enter</a:t>
            </a:r>
            <a:r>
              <a:rPr lang="en-US" sz="2000" dirty="0">
                <a:latin typeface="Arial" panose="020B0604020202020204" pitchFamily="34" charset="0"/>
                <a:cs typeface="Arial" panose="020B0604020202020204" pitchFamily="34" charset="0"/>
              </a:rPr>
              <a:t> into, </a:t>
            </a:r>
            <a:r>
              <a:rPr lang="en-US" sz="2000" b="1" dirty="0">
                <a:latin typeface="Arial" panose="020B0604020202020204" pitchFamily="34" charset="0"/>
                <a:cs typeface="Arial" panose="020B0604020202020204" pitchFamily="34" charset="0"/>
              </a:rPr>
              <a:t>engage</a:t>
            </a:r>
            <a:r>
              <a:rPr lang="en-US" sz="2000" dirty="0">
                <a:latin typeface="Arial" panose="020B0604020202020204" pitchFamily="34" charset="0"/>
                <a:cs typeface="Arial" panose="020B0604020202020204" pitchFamily="34" charset="0"/>
              </a:rPr>
              <a:t> in, </a:t>
            </a:r>
            <a:r>
              <a:rPr lang="en-US" sz="2000" b="1" dirty="0">
                <a:latin typeface="Arial" panose="020B0604020202020204" pitchFamily="34" charset="0"/>
                <a:cs typeface="Arial" panose="020B0604020202020204" pitchFamily="34" charset="0"/>
              </a:rPr>
              <a:t>retain</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advance</a:t>
            </a:r>
            <a:r>
              <a:rPr lang="en-US" sz="2000" dirty="0">
                <a:latin typeface="Arial" panose="020B0604020202020204" pitchFamily="34" charset="0"/>
                <a:cs typeface="Arial" panose="020B0604020202020204" pitchFamily="34" charset="0"/>
              </a:rPr>
              <a:t> in employment</a:t>
            </a:r>
          </a:p>
          <a:p>
            <a:pPr lvl="0"/>
            <a:r>
              <a:rPr lang="en-US" sz="2800" dirty="0">
                <a:solidFill>
                  <a:prstClr val="black"/>
                </a:solidFill>
                <a:latin typeface="Arial" panose="020B0604020202020204" pitchFamily="34" charset="0"/>
                <a:cs typeface="Arial" panose="020B0604020202020204" pitchFamily="34" charset="0"/>
              </a:rPr>
              <a:t>Reasonable expectation that services will lead to employment</a:t>
            </a:r>
          </a:p>
          <a:p>
            <a:pPr lvl="0"/>
            <a:r>
              <a:rPr lang="en-US" sz="2800" dirty="0">
                <a:solidFill>
                  <a:prstClr val="black"/>
                </a:solidFill>
                <a:latin typeface="Arial" panose="020B0604020202020204" pitchFamily="34" charset="0"/>
                <a:cs typeface="Arial" panose="020B0604020202020204" pitchFamily="34" charset="0"/>
              </a:rPr>
              <a:t>Disability does not prevent one’s participation in                  	 VR services</a:t>
            </a:r>
          </a:p>
          <a:p>
            <a:pPr marL="457200" lvl="1" indent="0">
              <a:buNone/>
            </a:pP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952" y="4727448"/>
            <a:ext cx="2376776" cy="158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3EE5FA2-D065-4832-9020-E41C1D09C920}" type="slidenum">
              <a:rPr lang="en-US" smtClean="0"/>
              <a:t>5</a:t>
            </a:fld>
            <a:endParaRPr lang="en-US"/>
          </a:p>
        </p:txBody>
      </p:sp>
    </p:spTree>
    <p:extLst>
      <p:ext uri="{BB962C8B-B14F-4D97-AF65-F5344CB8AC3E}">
        <p14:creationId xmlns:p14="http://schemas.microsoft.com/office/powerpoint/2010/main" val="30425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SSI/SSDI Recipients</a:t>
            </a:r>
          </a:p>
        </p:txBody>
      </p:sp>
      <p:sp>
        <p:nvSpPr>
          <p:cNvPr id="246787" name="Rectangle 3"/>
          <p:cNvSpPr>
            <a:spLocks noGrp="1" noChangeArrowheads="1"/>
          </p:cNvSpPr>
          <p:nvPr>
            <p:ph type="body" idx="1"/>
          </p:nvPr>
        </p:nvSpPr>
        <p:spPr>
          <a:xfrm>
            <a:off x="609600" y="1600200"/>
            <a:ext cx="8229600" cy="4525963"/>
          </a:xfrm>
        </p:spPr>
        <p:txBody>
          <a:bodyPr>
            <a:normAutofit/>
          </a:bodyPr>
          <a:lstStyle/>
          <a:p>
            <a:pPr eaLnBrk="1" hangingPunct="1">
              <a:defRPr/>
            </a:pPr>
            <a:r>
              <a:rPr lang="en-US" altLang="en-US" dirty="0">
                <a:latin typeface="Arial" panose="020B0604020202020204" pitchFamily="34" charset="0"/>
                <a:cs typeface="Arial" panose="020B0604020202020204" pitchFamily="34" charset="0"/>
              </a:rPr>
              <a:t>There is a presumption of eligibility</a:t>
            </a:r>
          </a:p>
          <a:p>
            <a:pPr eaLnBrk="1" hangingPunct="1">
              <a:defRPr/>
            </a:pPr>
            <a:r>
              <a:rPr lang="en-US" altLang="en-US" dirty="0">
                <a:latin typeface="Arial" panose="020B0604020202020204" pitchFamily="34" charset="0"/>
                <a:cs typeface="Arial" panose="020B0604020202020204" pitchFamily="34" charset="0"/>
              </a:rPr>
              <a:t>If there is concern regarding “ability to benefit”, a trial work experience may be necessary</a:t>
            </a:r>
          </a:p>
        </p:txBody>
      </p:sp>
      <p:sp>
        <p:nvSpPr>
          <p:cNvPr id="2" name="Slide Number Placeholder 1"/>
          <p:cNvSpPr>
            <a:spLocks noGrp="1"/>
          </p:cNvSpPr>
          <p:nvPr>
            <p:ph type="sldNum" sz="quarter" idx="12"/>
          </p:nvPr>
        </p:nvSpPr>
        <p:spPr/>
        <p:txBody>
          <a:bodyPr/>
          <a:lstStyle/>
          <a:p>
            <a:fld id="{E3EE5FA2-D065-4832-9020-E41C1D09C920}" type="slidenum">
              <a:rPr lang="en-US" smtClean="0"/>
              <a:t>6</a:t>
            </a:fld>
            <a:endParaRPr lang="en-US"/>
          </a:p>
        </p:txBody>
      </p:sp>
    </p:spTree>
    <p:extLst>
      <p:ext uri="{BB962C8B-B14F-4D97-AF65-F5344CB8AC3E}">
        <p14:creationId xmlns:p14="http://schemas.microsoft.com/office/powerpoint/2010/main" val="285478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228600" y="457200"/>
            <a:ext cx="8686800" cy="1141413"/>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Types of Disabilities</a:t>
            </a:r>
          </a:p>
        </p:txBody>
      </p:sp>
      <p:sp>
        <p:nvSpPr>
          <p:cNvPr id="247811" name="Rectangle 3"/>
          <p:cNvSpPr>
            <a:spLocks noGrp="1" noChangeArrowheads="1"/>
          </p:cNvSpPr>
          <p:nvPr>
            <p:ph type="body" sz="half" idx="1"/>
          </p:nvPr>
        </p:nvSpPr>
        <p:spPr>
          <a:xfrm>
            <a:off x="685800" y="1600200"/>
            <a:ext cx="3657600" cy="3200400"/>
          </a:xfrm>
        </p:spPr>
        <p:txBody>
          <a:bodyPr>
            <a:normAutofit fontScale="92500" lnSpcReduction="20000"/>
          </a:bodyPr>
          <a:lstStyle/>
          <a:p>
            <a:pPr eaLnBrk="1" hangingPunct="1">
              <a:defRPr/>
            </a:pPr>
            <a:r>
              <a:rPr lang="en-US" altLang="en-US" sz="2400" dirty="0">
                <a:latin typeface="Arial" panose="020B0604020202020204" pitchFamily="34" charset="0"/>
                <a:cs typeface="Arial" panose="020B0604020202020204" pitchFamily="34" charset="0"/>
              </a:rPr>
              <a:t>Low Vision</a:t>
            </a:r>
          </a:p>
          <a:p>
            <a:pPr eaLnBrk="1" hangingPunct="1">
              <a:defRPr/>
            </a:pPr>
            <a:r>
              <a:rPr lang="en-US" altLang="en-US" sz="2400" dirty="0">
                <a:latin typeface="Arial" panose="020B0604020202020204" pitchFamily="34" charset="0"/>
                <a:cs typeface="Arial" panose="020B0604020202020204" pitchFamily="34" charset="0"/>
              </a:rPr>
              <a:t>Hearing Loss/Deafness</a:t>
            </a:r>
          </a:p>
          <a:p>
            <a:pPr eaLnBrk="1" hangingPunct="1">
              <a:defRPr/>
            </a:pPr>
            <a:r>
              <a:rPr lang="en-US" altLang="en-US" sz="2400" dirty="0">
                <a:latin typeface="Arial" panose="020B0604020202020204" pitchFamily="34" charset="0"/>
                <a:cs typeface="Arial" panose="020B0604020202020204" pitchFamily="34" charset="0"/>
              </a:rPr>
              <a:t>Orthopedic </a:t>
            </a:r>
          </a:p>
          <a:p>
            <a:pPr eaLnBrk="1" hangingPunct="1">
              <a:defRPr/>
            </a:pPr>
            <a:r>
              <a:rPr lang="en-US" altLang="en-US" sz="2400" dirty="0">
                <a:latin typeface="Arial" panose="020B0604020202020204" pitchFamily="34" charset="0"/>
                <a:cs typeface="Arial" panose="020B0604020202020204" pitchFamily="34" charset="0"/>
              </a:rPr>
              <a:t>Carpal Tunnel </a:t>
            </a:r>
          </a:p>
          <a:p>
            <a:pPr eaLnBrk="1" hangingPunct="1">
              <a:defRPr/>
            </a:pPr>
            <a:r>
              <a:rPr lang="en-US" altLang="en-US" sz="2400" dirty="0">
                <a:latin typeface="Arial" panose="020B0604020202020204" pitchFamily="34" charset="0"/>
                <a:cs typeface="Arial" panose="020B0604020202020204" pitchFamily="34" charset="0"/>
              </a:rPr>
              <a:t>Low Back Strain</a:t>
            </a:r>
          </a:p>
          <a:p>
            <a:pPr eaLnBrk="1" hangingPunct="1">
              <a:defRPr/>
            </a:pPr>
            <a:r>
              <a:rPr lang="en-US" altLang="en-US" sz="2400" dirty="0">
                <a:latin typeface="Arial" panose="020B0604020202020204" pitchFamily="34" charset="0"/>
                <a:cs typeface="Arial" panose="020B0604020202020204" pitchFamily="34" charset="0"/>
              </a:rPr>
              <a:t>Mental Illness</a:t>
            </a:r>
          </a:p>
          <a:p>
            <a:pPr eaLnBrk="1" hangingPunct="1">
              <a:defRPr/>
            </a:pPr>
            <a:r>
              <a:rPr lang="en-US" altLang="en-US" sz="2400" dirty="0">
                <a:latin typeface="Arial" panose="020B0604020202020204" pitchFamily="34" charset="0"/>
                <a:cs typeface="Arial" panose="020B0604020202020204" pitchFamily="34" charset="0"/>
              </a:rPr>
              <a:t>Respiratory</a:t>
            </a:r>
          </a:p>
          <a:p>
            <a:pPr eaLnBrk="1" hangingPunct="1">
              <a:defRPr/>
            </a:pPr>
            <a:r>
              <a:rPr lang="en-US" altLang="en-US" sz="2400" dirty="0">
                <a:latin typeface="Arial" panose="020B0604020202020204" pitchFamily="34" charset="0"/>
                <a:cs typeface="Arial" panose="020B0604020202020204" pitchFamily="34" charset="0"/>
              </a:rPr>
              <a:t>Cardiac</a:t>
            </a:r>
          </a:p>
          <a:p>
            <a:pPr eaLnBrk="1" hangingPunct="1">
              <a:defRPr/>
            </a:pPr>
            <a:r>
              <a:rPr lang="en-US" altLang="en-US" sz="2400" dirty="0">
                <a:latin typeface="Arial" panose="020B0604020202020204" pitchFamily="34" charset="0"/>
                <a:cs typeface="Arial" panose="020B0604020202020204" pitchFamily="34" charset="0"/>
              </a:rPr>
              <a:t>Substance Abuse</a:t>
            </a:r>
          </a:p>
        </p:txBody>
      </p:sp>
      <p:sp>
        <p:nvSpPr>
          <p:cNvPr id="247812" name="Rectangle 4"/>
          <p:cNvSpPr>
            <a:spLocks noGrp="1" noChangeArrowheads="1"/>
          </p:cNvSpPr>
          <p:nvPr>
            <p:ph type="body" sz="half" idx="2"/>
          </p:nvPr>
        </p:nvSpPr>
        <p:spPr>
          <a:xfrm>
            <a:off x="4876800" y="1524000"/>
            <a:ext cx="3810000" cy="3124200"/>
          </a:xfrm>
        </p:spPr>
        <p:txBody>
          <a:bodyPr>
            <a:noAutofit/>
          </a:bodyPr>
          <a:lstStyle/>
          <a:p>
            <a:pPr>
              <a:lnSpc>
                <a:spcPct val="80000"/>
              </a:lnSpc>
              <a:defRPr/>
            </a:pPr>
            <a:r>
              <a:rPr lang="en-US" altLang="en-US" sz="2200" dirty="0">
                <a:latin typeface="Arial" panose="020B0604020202020204" pitchFamily="34" charset="0"/>
                <a:cs typeface="Arial" panose="020B0604020202020204" pitchFamily="34" charset="0"/>
              </a:rPr>
              <a:t>Arthritis</a:t>
            </a:r>
          </a:p>
          <a:p>
            <a:pPr>
              <a:lnSpc>
                <a:spcPct val="80000"/>
              </a:lnSpc>
              <a:defRPr/>
            </a:pPr>
            <a:r>
              <a:rPr lang="en-US" altLang="en-US" sz="2200" dirty="0">
                <a:latin typeface="Arial" panose="020B0604020202020204" pitchFamily="34" charset="0"/>
                <a:cs typeface="Arial" panose="020B0604020202020204" pitchFamily="34" charset="0"/>
              </a:rPr>
              <a:t>Multiple Sclerosis</a:t>
            </a:r>
          </a:p>
          <a:p>
            <a:pPr>
              <a:lnSpc>
                <a:spcPct val="80000"/>
              </a:lnSpc>
              <a:defRPr/>
            </a:pPr>
            <a:r>
              <a:rPr lang="en-US" altLang="en-US" sz="2200" dirty="0">
                <a:latin typeface="Arial" panose="020B0604020202020204" pitchFamily="34" charset="0"/>
                <a:cs typeface="Arial" panose="020B0604020202020204" pitchFamily="34" charset="0"/>
              </a:rPr>
              <a:t>Cerebral Palsy</a:t>
            </a:r>
          </a:p>
          <a:p>
            <a:pPr>
              <a:lnSpc>
                <a:spcPct val="80000"/>
              </a:lnSpc>
              <a:defRPr/>
            </a:pPr>
            <a:r>
              <a:rPr lang="en-US" altLang="en-US" sz="2200" dirty="0">
                <a:latin typeface="Arial" panose="020B0604020202020204" pitchFamily="34" charset="0"/>
                <a:cs typeface="Arial" panose="020B0604020202020204" pitchFamily="34" charset="0"/>
              </a:rPr>
              <a:t>Intellectual Disabilities</a:t>
            </a:r>
          </a:p>
          <a:p>
            <a:pPr>
              <a:lnSpc>
                <a:spcPct val="80000"/>
              </a:lnSpc>
              <a:defRPr/>
            </a:pPr>
            <a:r>
              <a:rPr lang="en-US" altLang="en-US" sz="2200" dirty="0">
                <a:latin typeface="Arial" panose="020B0604020202020204" pitchFamily="34" charset="0"/>
                <a:cs typeface="Arial" panose="020B0604020202020204" pitchFamily="34" charset="0"/>
              </a:rPr>
              <a:t>Allergies</a:t>
            </a:r>
          </a:p>
          <a:p>
            <a:pPr>
              <a:lnSpc>
                <a:spcPct val="80000"/>
              </a:lnSpc>
              <a:defRPr/>
            </a:pPr>
            <a:r>
              <a:rPr lang="en-US" altLang="en-US" sz="2200" dirty="0">
                <a:latin typeface="Arial" panose="020B0604020202020204" pitchFamily="34" charset="0"/>
                <a:cs typeface="Arial" panose="020B0604020202020204" pitchFamily="34" charset="0"/>
              </a:rPr>
              <a:t>Diabetes</a:t>
            </a:r>
          </a:p>
          <a:p>
            <a:pPr>
              <a:lnSpc>
                <a:spcPct val="80000"/>
              </a:lnSpc>
              <a:defRPr/>
            </a:pPr>
            <a:r>
              <a:rPr lang="en-US" altLang="en-US" sz="2200" dirty="0">
                <a:latin typeface="Arial" panose="020B0604020202020204" pitchFamily="34" charset="0"/>
                <a:cs typeface="Arial" panose="020B0604020202020204" pitchFamily="34" charset="0"/>
              </a:rPr>
              <a:t>Learning Disabilities</a:t>
            </a:r>
          </a:p>
          <a:p>
            <a:pPr>
              <a:lnSpc>
                <a:spcPct val="80000"/>
              </a:lnSpc>
              <a:defRPr/>
            </a:pPr>
            <a:r>
              <a:rPr lang="en-US" altLang="en-US" sz="2200" dirty="0">
                <a:latin typeface="Arial" panose="020B0604020202020204" pitchFamily="34" charset="0"/>
                <a:cs typeface="Arial" panose="020B0604020202020204" pitchFamily="34" charset="0"/>
              </a:rPr>
              <a:t>Alcohol</a:t>
            </a:r>
          </a:p>
          <a:p>
            <a:pPr>
              <a:lnSpc>
                <a:spcPct val="80000"/>
              </a:lnSpc>
              <a:defRPr/>
            </a:pPr>
            <a:r>
              <a:rPr lang="en-US" altLang="en-US" sz="2200" dirty="0">
                <a:latin typeface="Arial" panose="020B0604020202020204" pitchFamily="34" charset="0"/>
                <a:cs typeface="Arial" panose="020B0604020202020204" pitchFamily="34" charset="0"/>
              </a:rPr>
              <a:t>Speech Impediments</a:t>
            </a:r>
          </a:p>
          <a:p>
            <a:pPr>
              <a:lnSpc>
                <a:spcPct val="80000"/>
              </a:lnSpc>
              <a:defRPr/>
            </a:pPr>
            <a:r>
              <a:rPr lang="en-US" altLang="en-US" sz="2200" dirty="0">
                <a:latin typeface="Arial" panose="020B0604020202020204" pitchFamily="34" charset="0"/>
                <a:cs typeface="Arial" panose="020B0604020202020204" pitchFamily="34" charset="0"/>
              </a:rPr>
              <a:t>and many more…</a:t>
            </a:r>
          </a:p>
        </p:txBody>
      </p:sp>
      <p:sp>
        <p:nvSpPr>
          <p:cNvPr id="2" name="Slide Number Placeholder 1"/>
          <p:cNvSpPr>
            <a:spLocks noGrp="1"/>
          </p:cNvSpPr>
          <p:nvPr>
            <p:ph type="sldNum" sz="quarter" idx="12"/>
          </p:nvPr>
        </p:nvSpPr>
        <p:spPr/>
        <p:txBody>
          <a:bodyPr/>
          <a:lstStyle/>
          <a:p>
            <a:fld id="{E3EE5FA2-D065-4832-9020-E41C1D09C920}" type="slidenum">
              <a:rPr lang="en-US" smtClean="0"/>
              <a:t>7</a:t>
            </a:fld>
            <a:endParaRPr lang="en-US"/>
          </a:p>
        </p:txBody>
      </p:sp>
    </p:spTree>
    <p:extLst>
      <p:ext uri="{BB962C8B-B14F-4D97-AF65-F5344CB8AC3E}">
        <p14:creationId xmlns:p14="http://schemas.microsoft.com/office/powerpoint/2010/main" val="346836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33400" y="381000"/>
            <a:ext cx="8001000" cy="1371600"/>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Other Considerations…</a:t>
            </a:r>
          </a:p>
        </p:txBody>
      </p:sp>
      <p:sp>
        <p:nvSpPr>
          <p:cNvPr id="274435" name="Rectangle 3"/>
          <p:cNvSpPr>
            <a:spLocks noGrp="1" noChangeArrowheads="1"/>
          </p:cNvSpPr>
          <p:nvPr>
            <p:ph type="body" idx="1"/>
          </p:nvPr>
        </p:nvSpPr>
        <p:spPr>
          <a:xfrm>
            <a:off x="609600" y="2133600"/>
            <a:ext cx="8229600" cy="3886200"/>
          </a:xfrm>
        </p:spPr>
        <p:txBody>
          <a:bodyPr>
            <a:normAutofit/>
          </a:bodyPr>
          <a:lstStyle/>
          <a:p>
            <a:pPr eaLnBrk="1" hangingPunct="1">
              <a:defRPr/>
            </a:pPr>
            <a:r>
              <a:rPr lang="en-US" altLang="en-US" dirty="0">
                <a:latin typeface="Arial" panose="020B0604020202020204" pitchFamily="34" charset="0"/>
                <a:cs typeface="Arial" panose="020B0604020202020204" pitchFamily="34" charset="0"/>
              </a:rPr>
              <a:t>ACCES-VR must look at </a:t>
            </a:r>
            <a:r>
              <a:rPr lang="en-US" altLang="en-US" u="sng" dirty="0">
                <a:latin typeface="Arial" panose="020B0604020202020204" pitchFamily="34" charset="0"/>
                <a:cs typeface="Arial" panose="020B0604020202020204" pitchFamily="34" charset="0"/>
              </a:rPr>
              <a:t>all</a:t>
            </a:r>
            <a:r>
              <a:rPr lang="en-US" altLang="en-US" dirty="0">
                <a:latin typeface="Arial" panose="020B0604020202020204" pitchFamily="34" charset="0"/>
                <a:cs typeface="Arial" panose="020B0604020202020204" pitchFamily="34" charset="0"/>
              </a:rPr>
              <a:t> disabilities that the individual has, not just the referral disability</a:t>
            </a:r>
          </a:p>
          <a:p>
            <a:pPr eaLnBrk="1" hangingPunct="1">
              <a:buFont typeface="Wingdings" pitchFamily="2" charset="2"/>
              <a:buNone/>
              <a:defRPr/>
            </a:pPr>
            <a:r>
              <a:rPr lang="en-US" altLang="en-US" dirty="0">
                <a:latin typeface="Arial" panose="020B0604020202020204" pitchFamily="34" charset="0"/>
                <a:cs typeface="Arial" panose="020B0604020202020204" pitchFamily="34" charset="0"/>
              </a:rPr>
              <a:t>   (Ex. – orthopedic w/alcohol abuse)</a:t>
            </a:r>
          </a:p>
        </p:txBody>
      </p:sp>
      <p:sp>
        <p:nvSpPr>
          <p:cNvPr id="2" name="Slide Number Placeholder 1"/>
          <p:cNvSpPr>
            <a:spLocks noGrp="1"/>
          </p:cNvSpPr>
          <p:nvPr>
            <p:ph type="sldNum" sz="quarter" idx="12"/>
          </p:nvPr>
        </p:nvSpPr>
        <p:spPr/>
        <p:txBody>
          <a:bodyPr/>
          <a:lstStyle/>
          <a:p>
            <a:fld id="{E3EE5FA2-D065-4832-9020-E41C1D09C920}" type="slidenum">
              <a:rPr lang="en-US" smtClean="0"/>
              <a:t>8</a:t>
            </a:fld>
            <a:endParaRPr lang="en-US"/>
          </a:p>
        </p:txBody>
      </p:sp>
    </p:spTree>
    <p:extLst>
      <p:ext uri="{BB962C8B-B14F-4D97-AF65-F5344CB8AC3E}">
        <p14:creationId xmlns:p14="http://schemas.microsoft.com/office/powerpoint/2010/main" val="68414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04800" y="381000"/>
            <a:ext cx="8686800" cy="1447800"/>
          </a:xfrm>
        </p:spPr>
        <p:txBody>
          <a:bodyPr>
            <a:normAutofit/>
          </a:bodyPr>
          <a:lstStyle/>
          <a:p>
            <a:pPr eaLnBrk="1" hangingPunct="1">
              <a:defRPr/>
            </a:pPr>
            <a:r>
              <a:rPr lang="en-US" altLang="en-US" sz="4800" b="1" dirty="0">
                <a:latin typeface="Arial" panose="020B0604020202020204" pitchFamily="34" charset="0"/>
                <a:cs typeface="Arial" panose="020B0604020202020204" pitchFamily="34" charset="0"/>
              </a:rPr>
              <a:t>Other Considerations…</a:t>
            </a:r>
          </a:p>
        </p:txBody>
      </p:sp>
      <p:sp>
        <p:nvSpPr>
          <p:cNvPr id="275459" name="Rectangle 3"/>
          <p:cNvSpPr>
            <a:spLocks noGrp="1" noChangeArrowheads="1"/>
          </p:cNvSpPr>
          <p:nvPr>
            <p:ph type="body" idx="1"/>
          </p:nvPr>
        </p:nvSpPr>
        <p:spPr>
          <a:xfrm>
            <a:off x="609600" y="2209800"/>
            <a:ext cx="8229600" cy="3505200"/>
          </a:xfrm>
        </p:spPr>
        <p:txBody>
          <a:bodyPr/>
          <a:lstStyle/>
          <a:p>
            <a:pPr eaLnBrk="1" hangingPunct="1">
              <a:defRPr/>
            </a:pPr>
            <a:r>
              <a:rPr lang="en-US" altLang="en-US" dirty="0">
                <a:latin typeface="Arial" panose="020B0604020202020204" pitchFamily="34" charset="0"/>
                <a:cs typeface="Arial" panose="020B0604020202020204" pitchFamily="34" charset="0"/>
              </a:rPr>
              <a:t>History of felonies or other convictions does </a:t>
            </a:r>
            <a:r>
              <a:rPr lang="en-US" altLang="en-US" u="sng"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mean an individual has a disability</a:t>
            </a:r>
          </a:p>
          <a:p>
            <a:pPr lvl="1" eaLnBrk="1" hangingPunct="1">
              <a:buFont typeface="Wingdings" pitchFamily="2" charset="2"/>
              <a:buNone/>
              <a:defRPr/>
            </a:pPr>
            <a:endParaRPr lang="en-US" altLang="en-US" sz="4000" dirty="0"/>
          </a:p>
          <a:p>
            <a:pPr lvl="1" eaLnBrk="1" hangingPunct="1">
              <a:defRPr/>
            </a:pPr>
            <a:endParaRPr lang="en-US" altLang="en-US" sz="4000" dirty="0"/>
          </a:p>
        </p:txBody>
      </p:sp>
      <p:sp>
        <p:nvSpPr>
          <p:cNvPr id="2" name="Slide Number Placeholder 1"/>
          <p:cNvSpPr>
            <a:spLocks noGrp="1"/>
          </p:cNvSpPr>
          <p:nvPr>
            <p:ph type="sldNum" sz="quarter" idx="12"/>
          </p:nvPr>
        </p:nvSpPr>
        <p:spPr/>
        <p:txBody>
          <a:bodyPr/>
          <a:lstStyle/>
          <a:p>
            <a:fld id="{E3EE5FA2-D065-4832-9020-E41C1D09C920}" type="slidenum">
              <a:rPr lang="en-US" smtClean="0"/>
              <a:t>9</a:t>
            </a:fld>
            <a:endParaRPr lang="en-US"/>
          </a:p>
        </p:txBody>
      </p:sp>
    </p:spTree>
    <p:extLst>
      <p:ext uri="{BB962C8B-B14F-4D97-AF65-F5344CB8AC3E}">
        <p14:creationId xmlns:p14="http://schemas.microsoft.com/office/powerpoint/2010/main" val="2458316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2465</Words>
  <Application>Microsoft Office PowerPoint</Application>
  <PresentationFormat>On-screen Show (4:3)</PresentationFormat>
  <Paragraphs>315</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Black</vt:lpstr>
      <vt:lpstr>Calibri</vt:lpstr>
      <vt:lpstr>Tahoma</vt:lpstr>
      <vt:lpstr>Times</vt:lpstr>
      <vt:lpstr>Times New Roman</vt:lpstr>
      <vt:lpstr>Wingdings</vt:lpstr>
      <vt:lpstr>Office Theme</vt:lpstr>
      <vt:lpstr>Assisting People  with Disabilities  to Go to Work:  ACCES-VR  </vt:lpstr>
      <vt:lpstr>ACCES-VR’s Mission</vt:lpstr>
      <vt:lpstr>ACCES-VR </vt:lpstr>
      <vt:lpstr>Who Should Apply?</vt:lpstr>
      <vt:lpstr>Eligibility for Services</vt:lpstr>
      <vt:lpstr>SSI/SSDI Recipients</vt:lpstr>
      <vt:lpstr>Types of Disabilities</vt:lpstr>
      <vt:lpstr>Other Considerations…</vt:lpstr>
      <vt:lpstr>Other Considerations…</vt:lpstr>
      <vt:lpstr>ACCES-VR Services</vt:lpstr>
      <vt:lpstr>How are services determined?</vt:lpstr>
      <vt:lpstr>How are services determined?</vt:lpstr>
      <vt:lpstr>Services not based on income…</vt:lpstr>
      <vt:lpstr>Services based on income...</vt:lpstr>
      <vt:lpstr>Job Placement Services</vt:lpstr>
      <vt:lpstr>Financial Incentives</vt:lpstr>
      <vt:lpstr>Worker Retention Services</vt:lpstr>
      <vt:lpstr>ACCES-VR is a resource on..</vt:lpstr>
      <vt:lpstr>PowerPoint Presentation</vt:lpstr>
      <vt:lpstr>ACCES-VR</vt:lpstr>
      <vt:lpstr>ACCES-VR – (Local DO)</vt:lpstr>
      <vt:lpstr>ACCES-VR Consumer Rights</vt:lpstr>
      <vt:lpstr>Referrals to ACCES-VR</vt:lpstr>
      <vt:lpstr>Specialty Medical  Report Form</vt:lpstr>
      <vt:lpstr>Mental Health, Alcohol, Substance Abuse  Report Form</vt:lpstr>
      <vt:lpstr>Rules of Thumb</vt:lpstr>
      <vt:lpstr>Resources</vt:lpstr>
      <vt:lpstr>Success Stories…..</vt:lpstr>
      <vt:lpstr>Contact Information</vt:lpstr>
    </vt:vector>
  </TitlesOfParts>
  <Company>NYSED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Tamara Mariotti</cp:lastModifiedBy>
  <cp:revision>94</cp:revision>
  <cp:lastPrinted>2017-02-03T16:07:15Z</cp:lastPrinted>
  <dcterms:created xsi:type="dcterms:W3CDTF">2015-08-07T19:42:37Z</dcterms:created>
  <dcterms:modified xsi:type="dcterms:W3CDTF">2017-06-23T20:15:07Z</dcterms:modified>
</cp:coreProperties>
</file>