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9" r:id="rId16"/>
    <p:sldId id="268" r:id="rId17"/>
    <p:sldId id="270" r:id="rId18"/>
    <p:sldId id="271" r:id="rId19"/>
    <p:sldId id="274" r:id="rId20"/>
    <p:sldId id="275" r:id="rId21"/>
    <p:sldId id="276" r:id="rId22"/>
    <p:sldId id="278" r:id="rId23"/>
    <p:sldId id="279" r:id="rId24"/>
    <p:sldId id="280" r:id="rId25"/>
    <p:sldId id="277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5" d="100"/>
          <a:sy n="45" d="100"/>
        </p:scale>
        <p:origin x="42" y="10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096FA-B512-4BC2-BCDB-C9541BE94E28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A841A-D3C7-4CDE-8751-8774B054A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8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0F727-8F3C-441E-A80E-DCBA5D5E24ED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FFBD-0927-4301-94BB-54014643A0FC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B7EF-CEC4-4C14-A2B3-2448EE6CDD86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1A33-CA17-44CF-BC05-D88BFABD1C82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E117-A678-4060-9184-095FCC96B209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F862-4667-4907-B3E1-5309EA9AD1C3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B724-5EDC-40ED-872E-DF238F3118BA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0D03-45E6-4ED0-91B3-CD2D91758E6C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634C8-444B-4A69-8E66-EAFF486377DD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2C577-F85E-467B-83C5-55381B47DA27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7E1-2AB8-4513-872B-ABD2F4C7C989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59AAA-F42F-4E8E-BC6B-E73559525348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523F-4A63-41C4-9578-4166CEC6F993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DCA6-0765-4F09-BFAD-27C3EAD7B1A3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D364-C058-4B4D-ADAD-BBF3BB98B258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63BDE-4DFC-44E6-BA87-AD36A584C4F2}" type="datetime1">
              <a:rPr lang="en-US" smtClean="0"/>
              <a:t>6/23/2017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9CD3-D607-49AE-9923-C73813736454}" type="datetime1">
              <a:rPr lang="en-US" smtClean="0"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yocc.edu/opc" TargetMode="External"/><Relationship Id="rId2" Type="http://schemas.openxmlformats.org/officeDocument/2006/relationships/hyperlink" Target="mailto:m.t.horan@sunyoc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ONONDAGA PATHWAYS TO CAREERS (OPC)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Office of Disability Employment Policy, U.S. Department of </a:t>
            </a:r>
            <a:r>
              <a:rPr lang="en-US" i="1" dirty="0" smtClean="0"/>
              <a:t>Labor project at Onondaga </a:t>
            </a:r>
            <a:r>
              <a:rPr lang="en-US" i="1" dirty="0"/>
              <a:t>Community </a:t>
            </a:r>
            <a:r>
              <a:rPr lang="en-US" i="1" dirty="0" smtClean="0"/>
              <a:t>College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6409" y="6314631"/>
            <a:ext cx="6595825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Job 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b="1" dirty="0"/>
              <a:t>Set schedule, repeat visits (if possible)</a:t>
            </a:r>
          </a:p>
          <a:p>
            <a:pPr fontAlgn="base"/>
            <a:r>
              <a:rPr lang="en-US" sz="2400" b="1" dirty="0"/>
              <a:t>Observe specific job functions</a:t>
            </a:r>
          </a:p>
          <a:p>
            <a:pPr fontAlgn="base"/>
            <a:r>
              <a:rPr lang="en-US" sz="2400" b="1" dirty="0"/>
              <a:t>Highlight skills used on the job</a:t>
            </a:r>
          </a:p>
          <a:p>
            <a:pPr fontAlgn="base"/>
            <a:r>
              <a:rPr lang="en-US" sz="2400" b="1" dirty="0"/>
              <a:t>Arrange for hands-on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6616" y="6377693"/>
            <a:ext cx="6553783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Service Learning/ Volunteering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b="1" dirty="0"/>
              <a:t>Provides hands on exploration of goals and skills</a:t>
            </a:r>
          </a:p>
          <a:p>
            <a:pPr fontAlgn="base"/>
            <a:r>
              <a:rPr lang="en-US" sz="2400" b="1" dirty="0"/>
              <a:t>Aids in developing contacts/references</a:t>
            </a:r>
          </a:p>
          <a:p>
            <a:pPr fontAlgn="base"/>
            <a:r>
              <a:rPr lang="en-US" sz="2400" b="1" dirty="0"/>
              <a:t>Enriches resume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9679" y="6367182"/>
            <a:ext cx="6522252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b="1" dirty="0"/>
              <a:t>Ongoing, structured exposure of and experience in a field of interest</a:t>
            </a:r>
          </a:p>
          <a:p>
            <a:pPr fontAlgn="base"/>
            <a:r>
              <a:rPr lang="en-US" sz="2400" b="1" dirty="0"/>
              <a:t>Opportunity to develop, practice and demonstrate new skills and obtain occupational knowledge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5086" y="6388204"/>
            <a:ext cx="6637866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Job </a:t>
            </a:r>
            <a:r>
              <a:rPr lang="en-US" b="1" u="sng" dirty="0" smtClean="0"/>
              <a:t>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b="1" dirty="0"/>
              <a:t>Groups meet on a scheduled basis to discuss areas of interest (each major can have a club)</a:t>
            </a:r>
          </a:p>
          <a:p>
            <a:pPr fontAlgn="base"/>
            <a:r>
              <a:rPr lang="en-US" sz="2400" b="1" dirty="0"/>
              <a:t>Discuss job leads, placement resources, prep for interviews, peer feedback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9678" y="6409224"/>
            <a:ext cx="6532763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Ways We Engage Students in </a:t>
            </a:r>
            <a:br>
              <a:rPr lang="en-US" b="1" dirty="0"/>
            </a:br>
            <a:r>
              <a:rPr lang="en-US" b="1" dirty="0"/>
              <a:t>Career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Provide multiple opportunities to build and practice </a:t>
            </a:r>
            <a:r>
              <a:rPr lang="en-US" sz="2400" dirty="0" smtClean="0"/>
              <a:t>skills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b="1" dirty="0"/>
              <a:t>One-on-One</a:t>
            </a:r>
            <a:r>
              <a:rPr lang="en-US" sz="2000" dirty="0"/>
              <a:t> (Advising/Counseling)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b="1" dirty="0" smtClean="0"/>
              <a:t>Group Sessions</a:t>
            </a:r>
            <a:r>
              <a:rPr lang="en-US" sz="2000" dirty="0" smtClean="0"/>
              <a:t> </a:t>
            </a:r>
            <a:r>
              <a:rPr lang="en-US" sz="2000" dirty="0"/>
              <a:t>(In class, learning communities, workshops, seminars)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b="1" dirty="0" smtClean="0"/>
              <a:t>Work-based </a:t>
            </a:r>
            <a:r>
              <a:rPr lang="en-US" sz="2000" b="1" dirty="0"/>
              <a:t>learning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52" y="0"/>
            <a:ext cx="6316716" cy="68580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35595" y="6492875"/>
            <a:ext cx="7531245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9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Employer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b="1" dirty="0" smtClean="0"/>
              <a:t>Collaborating with OCC’s Economic and Workforce Development staff to complete employer outreach.</a:t>
            </a:r>
            <a:endParaRPr lang="en-US" sz="2400" b="1" dirty="0"/>
          </a:p>
          <a:p>
            <a:pPr fontAlgn="base"/>
            <a:r>
              <a:rPr lang="en-US" sz="2400" b="1" dirty="0" smtClean="0"/>
              <a:t>Invite employers to participate in program activities at various levels of engagement:</a:t>
            </a:r>
          </a:p>
          <a:p>
            <a:pPr lvl="1"/>
            <a:r>
              <a:rPr lang="en-US" sz="1800" dirty="0" smtClean="0"/>
              <a:t>Hosting a student for paid/unpaid work experiences</a:t>
            </a:r>
          </a:p>
          <a:p>
            <a:pPr lvl="1"/>
            <a:r>
              <a:rPr lang="en-US" sz="1800" dirty="0" smtClean="0"/>
              <a:t>Offering s</a:t>
            </a:r>
            <a:r>
              <a:rPr lang="en-US" sz="1800" b="1" dirty="0" smtClean="0"/>
              <a:t>i</a:t>
            </a:r>
            <a:r>
              <a:rPr lang="en-US" sz="1800" dirty="0" smtClean="0"/>
              <a:t>te visits </a:t>
            </a:r>
          </a:p>
          <a:p>
            <a:pPr lvl="1"/>
            <a:r>
              <a:rPr lang="en-US" sz="1800" dirty="0" smtClean="0"/>
              <a:t>Job-shadowing days </a:t>
            </a:r>
          </a:p>
          <a:p>
            <a:pPr lvl="1"/>
            <a:r>
              <a:rPr lang="en-US" sz="1800" dirty="0" smtClean="0"/>
              <a:t>Acting as a guest speaker or trainer </a:t>
            </a:r>
          </a:p>
          <a:p>
            <a:pPr lvl="1"/>
            <a:r>
              <a:rPr lang="en-US" sz="1800" dirty="0" smtClean="0"/>
              <a:t>Serving on a youth advisory board </a:t>
            </a:r>
            <a:endParaRPr lang="en-US" sz="1800" b="1" dirty="0" smtClean="0"/>
          </a:p>
          <a:p>
            <a:pPr fontAlgn="base"/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8148" y="6356672"/>
            <a:ext cx="6711438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Employer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Offer disability awareness information, training assistance (TA), such as “Brown Bag Sessions” for </a:t>
            </a:r>
            <a:r>
              <a:rPr lang="en-US" sz="2400" dirty="0" smtClean="0"/>
              <a:t>staff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Conduct </a:t>
            </a:r>
            <a:r>
              <a:rPr lang="en-US" sz="2400" dirty="0"/>
              <a:t>regular follow-ups/check-ins with both </a:t>
            </a:r>
            <a:r>
              <a:rPr lang="en-US" sz="2400" dirty="0" smtClean="0"/>
              <a:t>employer </a:t>
            </a:r>
            <a:r>
              <a:rPr lang="en-US" sz="2400" dirty="0"/>
              <a:t>and </a:t>
            </a:r>
            <a:r>
              <a:rPr lang="en-US" sz="2400" dirty="0" smtClean="0"/>
              <a:t>employee </a:t>
            </a:r>
            <a:r>
              <a:rPr lang="en-US" sz="2400" dirty="0"/>
              <a:t>to ensure that standards are being met </a:t>
            </a:r>
          </a:p>
          <a:p>
            <a:endParaRPr lang="en-US" sz="2400" dirty="0"/>
          </a:p>
          <a:p>
            <a:r>
              <a:rPr lang="en-US" sz="2400" dirty="0" smtClean="0"/>
              <a:t>Offer </a:t>
            </a:r>
            <a:r>
              <a:rPr lang="en-US" sz="2400" dirty="0"/>
              <a:t>assistance with reasonable </a:t>
            </a:r>
            <a:r>
              <a:rPr lang="en-US" sz="2400" dirty="0" smtClean="0"/>
              <a:t>accommodations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9168" y="6388203"/>
            <a:ext cx="6427659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9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Employer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815"/>
            <a:ext cx="8596668" cy="543384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 smtClean="0"/>
              <a:t>Accommodations </a:t>
            </a:r>
            <a:r>
              <a:rPr lang="en-US" b="1" dirty="0"/>
              <a:t>may include: </a:t>
            </a:r>
            <a:endParaRPr lang="en-US" dirty="0"/>
          </a:p>
          <a:p>
            <a:pPr lvl="1"/>
            <a:r>
              <a:rPr lang="en-US" dirty="0" smtClean="0"/>
              <a:t>Allowing </a:t>
            </a:r>
            <a:r>
              <a:rPr lang="en-US" dirty="0"/>
              <a:t>extended breaks during the workday </a:t>
            </a:r>
          </a:p>
          <a:p>
            <a:pPr lvl="1"/>
            <a:r>
              <a:rPr lang="en-US" dirty="0" smtClean="0"/>
              <a:t>Making </a:t>
            </a:r>
            <a:r>
              <a:rPr lang="en-US" dirty="0"/>
              <a:t>facilities accessible 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a workstation arrangement </a:t>
            </a:r>
          </a:p>
          <a:p>
            <a:pPr lvl="1"/>
            <a:r>
              <a:rPr lang="en-US" dirty="0" smtClean="0"/>
              <a:t>Altering </a:t>
            </a:r>
            <a:r>
              <a:rPr lang="en-US" dirty="0"/>
              <a:t>lighting in an office space </a:t>
            </a:r>
          </a:p>
          <a:p>
            <a:pPr lvl="1"/>
            <a:r>
              <a:rPr lang="en-US" dirty="0" smtClean="0"/>
              <a:t>Assigning </a:t>
            </a:r>
            <a:r>
              <a:rPr lang="en-US" dirty="0"/>
              <a:t>quieter office space with less traffic </a:t>
            </a:r>
          </a:p>
          <a:p>
            <a:pPr lvl="1"/>
            <a:r>
              <a:rPr lang="en-US" dirty="0" smtClean="0"/>
              <a:t>Modifying</a:t>
            </a:r>
            <a:r>
              <a:rPr lang="en-US" dirty="0"/>
              <a:t>, or making available, equipment or devices </a:t>
            </a:r>
          </a:p>
          <a:p>
            <a:pPr lvl="1"/>
            <a:r>
              <a:rPr lang="en-US" dirty="0" smtClean="0"/>
              <a:t>Offering </a:t>
            </a:r>
            <a:r>
              <a:rPr lang="en-US" dirty="0"/>
              <a:t>qualified readers and sign language interpreters </a:t>
            </a:r>
          </a:p>
          <a:p>
            <a:pPr lvl="1"/>
            <a:r>
              <a:rPr lang="en-US" dirty="0" smtClean="0"/>
              <a:t>Allowing </a:t>
            </a:r>
            <a:r>
              <a:rPr lang="en-US" dirty="0"/>
              <a:t>job coach participation </a:t>
            </a:r>
          </a:p>
          <a:p>
            <a:pPr lvl="1"/>
            <a:r>
              <a:rPr lang="en-US" dirty="0" smtClean="0"/>
              <a:t>Permitting </a:t>
            </a:r>
            <a:r>
              <a:rPr lang="en-US" dirty="0"/>
              <a:t>part-time or modified work schedules </a:t>
            </a:r>
          </a:p>
          <a:p>
            <a:pPr lvl="1"/>
            <a:r>
              <a:rPr lang="en-US" dirty="0" smtClean="0"/>
              <a:t>Color-coding </a:t>
            </a:r>
            <a:r>
              <a:rPr lang="en-US" dirty="0"/>
              <a:t>files </a:t>
            </a:r>
          </a:p>
          <a:p>
            <a:pPr lvl="1"/>
            <a:r>
              <a:rPr lang="en-US" dirty="0" smtClean="0"/>
              <a:t>Keeping </a:t>
            </a:r>
            <a:r>
              <a:rPr lang="en-US" dirty="0"/>
              <a:t>written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7637" y="6403538"/>
            <a:ext cx="6679907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Please feel free to contact me via email or telephone at:</a:t>
            </a:r>
          </a:p>
          <a:p>
            <a:pPr marL="365760" lvl="1" indent="0" algn="ctr">
              <a:buNone/>
            </a:pPr>
            <a:r>
              <a:rPr lang="en-US" sz="2400" dirty="0" smtClean="0">
                <a:hlinkClick r:id="rId2"/>
              </a:rPr>
              <a:t>m.t.horan@sunyocc.edu</a:t>
            </a:r>
            <a:endParaRPr lang="en-US" sz="2400" dirty="0" smtClean="0"/>
          </a:p>
          <a:p>
            <a:pPr marL="365760" lvl="1" indent="0" algn="ctr">
              <a:buNone/>
            </a:pPr>
            <a:r>
              <a:rPr lang="en-US" sz="2400" dirty="0" smtClean="0"/>
              <a:t>315-498-2857</a:t>
            </a:r>
            <a:endParaRPr lang="en-US" sz="2400" dirty="0"/>
          </a:p>
          <a:p>
            <a:pPr marL="365760" lvl="1" indent="0" algn="ctr">
              <a:buNone/>
            </a:pPr>
            <a:endParaRPr lang="en-US" sz="2000" dirty="0"/>
          </a:p>
          <a:p>
            <a:pPr marL="36576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marL="0" lvl="0" indent="0" algn="ctr">
              <a:buClr>
                <a:srgbClr val="C66951"/>
              </a:buClr>
              <a:buNone/>
            </a:pPr>
            <a:r>
              <a:rPr lang="en-US" sz="2400" dirty="0">
                <a:solidFill>
                  <a:srgbClr val="534949"/>
                </a:solidFill>
              </a:rPr>
              <a:t>Onondaga Pathways to Careers Website: </a:t>
            </a:r>
            <a:r>
              <a:rPr lang="en-US" sz="2400" dirty="0">
                <a:solidFill>
                  <a:srgbClr val="0070C0"/>
                </a:solidFill>
                <a:hlinkClick r:id="rId3"/>
              </a:rPr>
              <a:t>http://www.sunyocc.edu/opc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Onondaga Pathways to Careers?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Onondaga Pathways to Careers (OPC) project is a federally-funded, capacity-building educational and workforce project of Onondaga Community College in Syracuse, New York.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OPC project aims to prepare youths and young adults with disabilities (ages 14 to 24) to enter 21st century, high-demand, skilled, and living wage careers in Central New York (CNY).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6617" y="6311506"/>
            <a:ext cx="6522252" cy="365125"/>
          </a:xfrm>
        </p:spPr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Shifting gears: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Universal Design for Learning Academy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3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Another OPC goal is to enhance the campus climate and improve accessible instruction</a:t>
            </a:r>
          </a:p>
          <a:p>
            <a:endParaRPr lang="en-US" dirty="0"/>
          </a:p>
          <a:p>
            <a:r>
              <a:rPr lang="en-US" dirty="0" smtClean="0"/>
              <a:t>Summer 2017 OCC offered the first Universal Design for Learning Summer Academy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88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was a competitive application process</a:t>
            </a:r>
          </a:p>
          <a:p>
            <a:r>
              <a:rPr lang="en-US" dirty="0" smtClean="0"/>
              <a:t>3 staff organized and ran the academy:  Nancy Carr, William Myhill (OPC</a:t>
            </a:r>
          </a:p>
          <a:p>
            <a:r>
              <a:rPr lang="en-US" dirty="0" smtClean="0"/>
              <a:t>Project Director) and Chris </a:t>
            </a:r>
            <a:r>
              <a:rPr lang="en-US" dirty="0" err="1" smtClean="0"/>
              <a:t>Hromalak</a:t>
            </a:r>
            <a:r>
              <a:rPr lang="en-US" dirty="0" smtClean="0"/>
              <a:t> (faculty member).</a:t>
            </a:r>
          </a:p>
          <a:p>
            <a:r>
              <a:rPr lang="en-US" dirty="0" smtClean="0"/>
              <a:t>Applicants were selected and notified.  They were given  pre test and selected readings in preparation.</a:t>
            </a:r>
          </a:p>
          <a:p>
            <a:r>
              <a:rPr lang="en-US" dirty="0" smtClean="0"/>
              <a:t> Year 1- 15 faculty were invited and attended from a range of academic departments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0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Phase 1 of the UDL Academy is a four day intensive workshop July 10-14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will be repeated this year in the second UDL academy</a:t>
            </a:r>
          </a:p>
          <a:p>
            <a:r>
              <a:rPr lang="en-US" dirty="0" smtClean="0"/>
              <a:t>Faculty are given a stipend of $1000.00 for completion of phase 1.</a:t>
            </a:r>
          </a:p>
          <a:p>
            <a:r>
              <a:rPr lang="en-US" dirty="0" smtClean="0"/>
              <a:t>Fall semester is phase 2 of the UDL academy.  Phase 2 consists of the faculty</a:t>
            </a:r>
          </a:p>
          <a:p>
            <a:r>
              <a:rPr lang="en-US" dirty="0" smtClean="0"/>
              <a:t>Completing their project to implement UDL in a class or in another approved project.  They must attend meetings and additional training sessions.  They agree to become a UDL mentor in their department.  They participate in a session to showcase their project. Upon completion of phase 2 they receive an additional stipend of $1000.00.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12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UDL Academy Year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Summer 17 faculty and 7 professional staff </a:t>
            </a:r>
            <a:r>
              <a:rPr lang="en-US" smtClean="0"/>
              <a:t>will attend.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24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399" y="693683"/>
            <a:ext cx="777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Universal Design for Learning Academy</a:t>
            </a:r>
          </a:p>
          <a:p>
            <a:r>
              <a:rPr lang="en-US" sz="1200" dirty="0"/>
              <a:t>Pretest:</a:t>
            </a:r>
          </a:p>
          <a:p>
            <a:r>
              <a:rPr lang="en-US" sz="1200" dirty="0"/>
              <a:t>●	Conduct baseline survey of UDL awareness and knowledge (5 to 7 Qs), and assess basic UDL applied knowledge (5 to 7 Qs).</a:t>
            </a:r>
          </a:p>
          <a:p>
            <a:r>
              <a:rPr lang="en-US" sz="1200" dirty="0" err="1"/>
              <a:t>Prework</a:t>
            </a:r>
            <a:r>
              <a:rPr lang="en-US" sz="1200" dirty="0"/>
              <a:t>: </a:t>
            </a:r>
          </a:p>
          <a:p>
            <a:r>
              <a:rPr lang="en-US" sz="1200" dirty="0"/>
              <a:t>●	Brainstorm at least 2 courses or contexts where you could better support your students</a:t>
            </a:r>
          </a:p>
          <a:p>
            <a:r>
              <a:rPr lang="en-US" sz="1200" dirty="0"/>
              <a:t>●	Register for an account at UDL Theory and Practice (http://udltheorypractice.cast.org/login) and read chapters 1 and 2.</a:t>
            </a:r>
          </a:p>
          <a:p>
            <a:r>
              <a:rPr lang="en-US" sz="1200" dirty="0"/>
              <a:t>●	Browse the CAST: About UDL (http://www.udlcenter.org/aboutudl) and the CAST: About Universal Design for Learning (http://www.cast.org/our-work/about-udl.html) website in anticipation of the UDL Academy.</a:t>
            </a:r>
          </a:p>
          <a:p>
            <a:r>
              <a:rPr lang="en-US" sz="1200" dirty="0"/>
              <a:t>Monday, July 10th - Introductions / Choose Your Project</a:t>
            </a:r>
          </a:p>
          <a:p>
            <a:r>
              <a:rPr lang="en-US" sz="1200" dirty="0"/>
              <a:t>9am	Introductions/What is Universal Design?/Overview of the Academy (C. </a:t>
            </a:r>
            <a:r>
              <a:rPr lang="en-US" sz="1200" dirty="0" err="1"/>
              <a:t>Hromalik</a:t>
            </a:r>
            <a:r>
              <a:rPr lang="en-US" sz="1200" dirty="0"/>
              <a:t>)</a:t>
            </a:r>
          </a:p>
          <a:p>
            <a:r>
              <a:rPr lang="en-US" sz="1200" dirty="0"/>
              <a:t>10am	Disability Awareness / Etiquette (N. Carr)</a:t>
            </a:r>
          </a:p>
          <a:p>
            <a:r>
              <a:rPr lang="en-US" sz="1200" dirty="0"/>
              <a:t>11am	Intersection of UDL with Higher Education Disability Legal Mandates (W. Myhill)</a:t>
            </a:r>
          </a:p>
          <a:p>
            <a:r>
              <a:rPr lang="en-US" sz="1200" dirty="0"/>
              <a:t>12pm	Lunch break</a:t>
            </a:r>
          </a:p>
          <a:p>
            <a:r>
              <a:rPr lang="en-US" sz="1200" dirty="0"/>
              <a:t>1pm	2016 UDL Academy Faculty Panel</a:t>
            </a:r>
          </a:p>
          <a:p>
            <a:r>
              <a:rPr lang="en-US" sz="1200" dirty="0"/>
              <a:t>230pm	Group work - Worksheet 1</a:t>
            </a:r>
          </a:p>
          <a:p>
            <a:r>
              <a:rPr lang="en-US" sz="1200" dirty="0"/>
              <a:t>Homework: </a:t>
            </a:r>
          </a:p>
          <a:p>
            <a:r>
              <a:rPr lang="en-US" sz="1200" dirty="0"/>
              <a:t>●	Choose your project - Prepare to share your project with others</a:t>
            </a:r>
          </a:p>
          <a:p>
            <a:r>
              <a:rPr lang="en-US" sz="1200" dirty="0"/>
              <a:t>●	Complete Worksheets 1-3</a:t>
            </a:r>
          </a:p>
          <a:p>
            <a:r>
              <a:rPr lang="en-US" sz="1200" dirty="0"/>
              <a:t>●	Read through all worksheets in preparation for the rest of the workshop</a:t>
            </a:r>
          </a:p>
          <a:p>
            <a:r>
              <a:rPr lang="en-US" sz="1200" dirty="0"/>
              <a:t> </a:t>
            </a:r>
          </a:p>
        </p:txBody>
      </p:sp>
    </p:spTree>
    <p:extLst>
      <p:ext uri="{BB962C8B-B14F-4D97-AF65-F5344CB8AC3E}">
        <p14:creationId xmlns:p14="http://schemas.microsoft.com/office/powerpoint/2010/main" val="4225361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3890" y="115614"/>
            <a:ext cx="9343695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Tuesday, July 11th - Analyze</a:t>
            </a:r>
          </a:p>
          <a:p>
            <a:r>
              <a:rPr lang="en-US" sz="1050" dirty="0"/>
              <a:t>9am	Project work – Share project ideas</a:t>
            </a:r>
          </a:p>
          <a:p>
            <a:r>
              <a:rPr lang="en-US" sz="1050" dirty="0"/>
              <a:t>930am	Accommodations (N. Carr)</a:t>
            </a:r>
          </a:p>
          <a:p>
            <a:r>
              <a:rPr lang="en-US" sz="1050" dirty="0"/>
              <a:t>1030am	OPC Student Panel</a:t>
            </a:r>
          </a:p>
          <a:p>
            <a:r>
              <a:rPr lang="en-US" sz="1050" dirty="0"/>
              <a:t>12pm	Lunch Break</a:t>
            </a:r>
          </a:p>
          <a:p>
            <a:r>
              <a:rPr lang="en-US" sz="1050" dirty="0"/>
              <a:t>1pm	Analyze - Worksheets 2-3</a:t>
            </a:r>
          </a:p>
          <a:p>
            <a:r>
              <a:rPr lang="en-US" sz="1050" dirty="0"/>
              <a:t>130pm	Group Work - Worksheets 2-3</a:t>
            </a:r>
          </a:p>
          <a:p>
            <a:r>
              <a:rPr lang="en-US" sz="1050" dirty="0"/>
              <a:t>Homework: </a:t>
            </a:r>
          </a:p>
          <a:p>
            <a:r>
              <a:rPr lang="en-US" sz="1050" dirty="0"/>
              <a:t>●	Complete Worksheets 2-3 (if not already completed)</a:t>
            </a:r>
          </a:p>
          <a:p>
            <a:r>
              <a:rPr lang="en-US" sz="1050" dirty="0"/>
              <a:t>●	Prepare to share your project with others</a:t>
            </a:r>
          </a:p>
          <a:p>
            <a:r>
              <a:rPr lang="en-US" sz="1050" dirty="0"/>
              <a:t>●	Read UDL Preparatory Readings - How could each principle be applied to your instruction?</a:t>
            </a:r>
          </a:p>
          <a:p>
            <a:r>
              <a:rPr lang="en-US" sz="1050" dirty="0"/>
              <a:t>Wednesday, July 12th - Design</a:t>
            </a:r>
          </a:p>
          <a:p>
            <a:r>
              <a:rPr lang="en-US" sz="1050" dirty="0"/>
              <a:t>9am	Group Work – Go over homework from yesterday</a:t>
            </a:r>
          </a:p>
          <a:p>
            <a:r>
              <a:rPr lang="en-US" sz="1050" dirty="0"/>
              <a:t>10am	UDL 1 - Engagement (C. </a:t>
            </a:r>
            <a:r>
              <a:rPr lang="en-US" sz="1050" dirty="0" err="1"/>
              <a:t>Hromalik</a:t>
            </a:r>
            <a:r>
              <a:rPr lang="en-US" sz="1050" dirty="0"/>
              <a:t>? P. Voorhees?)</a:t>
            </a:r>
          </a:p>
          <a:p>
            <a:r>
              <a:rPr lang="en-US" sz="1050" dirty="0"/>
              <a:t>11am	UDL 2 - Representation (C. </a:t>
            </a:r>
            <a:r>
              <a:rPr lang="en-US" sz="1050" dirty="0" err="1"/>
              <a:t>Hromalik</a:t>
            </a:r>
            <a:r>
              <a:rPr lang="en-US" sz="1050" dirty="0"/>
              <a:t>? P. Voorhees?)</a:t>
            </a:r>
          </a:p>
          <a:p>
            <a:r>
              <a:rPr lang="en-US" sz="1050" dirty="0"/>
              <a:t>12pm	Lunch break</a:t>
            </a:r>
          </a:p>
          <a:p>
            <a:r>
              <a:rPr lang="en-US" sz="1050" dirty="0"/>
              <a:t>1pm	UDL 3 - Action and Expression (C. </a:t>
            </a:r>
            <a:r>
              <a:rPr lang="en-US" sz="1050" dirty="0" err="1"/>
              <a:t>Hromalik</a:t>
            </a:r>
            <a:r>
              <a:rPr lang="en-US" sz="1050" dirty="0"/>
              <a:t>? P. Voorhees?)</a:t>
            </a:r>
          </a:p>
          <a:p>
            <a:r>
              <a:rPr lang="en-US" sz="1050" dirty="0"/>
              <a:t>2pm	Design - Worksheets 4-7 (C. </a:t>
            </a:r>
            <a:r>
              <a:rPr lang="en-US" sz="1050" dirty="0" err="1"/>
              <a:t>Hromalik</a:t>
            </a:r>
            <a:r>
              <a:rPr lang="en-US" sz="1050" dirty="0"/>
              <a:t>)</a:t>
            </a:r>
          </a:p>
          <a:p>
            <a:r>
              <a:rPr lang="en-US" sz="1050" dirty="0"/>
              <a:t>Homework: </a:t>
            </a:r>
          </a:p>
          <a:p>
            <a:r>
              <a:rPr lang="en-US" sz="1050" dirty="0"/>
              <a:t>●	Complete Worksheets 4-7</a:t>
            </a:r>
          </a:p>
          <a:p>
            <a:r>
              <a:rPr lang="en-US" sz="1050" dirty="0"/>
              <a:t>●	Prepare to share your project with others</a:t>
            </a:r>
          </a:p>
          <a:p>
            <a:endParaRPr lang="en-US" sz="1050" dirty="0"/>
          </a:p>
          <a:p>
            <a:r>
              <a:rPr lang="en-US" sz="1050" dirty="0"/>
              <a:t> </a:t>
            </a:r>
          </a:p>
          <a:p>
            <a:r>
              <a:rPr lang="en-US" sz="1050" dirty="0"/>
              <a:t>Thursday, July 13th - Develop, Implement, Evaluate… and Beyond</a:t>
            </a:r>
          </a:p>
          <a:p>
            <a:r>
              <a:rPr lang="en-US" sz="1050" dirty="0"/>
              <a:t>9am	Project Work – Go over homework from yesterday</a:t>
            </a:r>
          </a:p>
          <a:p>
            <a:r>
              <a:rPr lang="en-US" sz="1050" dirty="0"/>
              <a:t>10am	Accessible Web Resources (W. Myhill)</a:t>
            </a:r>
          </a:p>
          <a:p>
            <a:r>
              <a:rPr lang="en-US" sz="1050" dirty="0"/>
              <a:t>10am	Assistive Technology and Online Instruction (N. Carr and L. </a:t>
            </a:r>
            <a:r>
              <a:rPr lang="en-US" sz="1050" dirty="0" err="1"/>
              <a:t>Matechak</a:t>
            </a:r>
            <a:r>
              <a:rPr lang="en-US" sz="1050" dirty="0"/>
              <a:t>)</a:t>
            </a:r>
          </a:p>
          <a:p>
            <a:r>
              <a:rPr lang="en-US" sz="1050" dirty="0"/>
              <a:t>1130pm	Develop – Worksheets 8-9 (C. </a:t>
            </a:r>
            <a:r>
              <a:rPr lang="en-US" sz="1050" dirty="0" err="1"/>
              <a:t>Hromalik</a:t>
            </a:r>
            <a:r>
              <a:rPr lang="en-US" sz="1050" dirty="0"/>
              <a:t>)</a:t>
            </a:r>
          </a:p>
          <a:p>
            <a:r>
              <a:rPr lang="en-US" sz="1050" dirty="0"/>
              <a:t>1200pm	Lunch break</a:t>
            </a:r>
          </a:p>
          <a:p>
            <a:r>
              <a:rPr lang="en-US" sz="1050" dirty="0"/>
              <a:t>100pm	Project work – Worksheets 8-9</a:t>
            </a:r>
          </a:p>
          <a:p>
            <a:r>
              <a:rPr lang="en-US" sz="1050" dirty="0"/>
              <a:t>200pm	Implement and Evaluate – Worksheet 10</a:t>
            </a:r>
          </a:p>
          <a:p>
            <a:r>
              <a:rPr lang="en-US" sz="1050" dirty="0"/>
              <a:t>215pm	Your Next Steps (Finishing Your Project, Training Other Faculty)</a:t>
            </a:r>
          </a:p>
          <a:p>
            <a:r>
              <a:rPr lang="en-US" sz="1050" dirty="0"/>
              <a:t>300pm	Wrap-up / Evaluation of Workshop / Post-test</a:t>
            </a:r>
          </a:p>
          <a:p>
            <a:r>
              <a:rPr lang="en-US" sz="1050" dirty="0"/>
              <a:t>Homework: </a:t>
            </a:r>
          </a:p>
          <a:p>
            <a:r>
              <a:rPr lang="en-US" sz="1050" dirty="0"/>
              <a:t>●	Prepare your modified course for Fall 2017 implementation!</a:t>
            </a:r>
          </a:p>
          <a:p>
            <a:r>
              <a:rPr lang="en-US" sz="1050" dirty="0"/>
              <a:t>●	Schedule a time to “meet” virtually with Chris to discuss your project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192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academic programs fall into OPC?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Advanced Manufacturing (Certificate)</a:t>
            </a:r>
          </a:p>
          <a:p>
            <a:r>
              <a:rPr lang="en-US" dirty="0" smtClean="0"/>
              <a:t>Mechanical Technology (AAS)</a:t>
            </a:r>
          </a:p>
          <a:p>
            <a:r>
              <a:rPr lang="en-US" dirty="0" smtClean="0"/>
              <a:t>Electrical </a:t>
            </a:r>
            <a:r>
              <a:rPr lang="en-US" dirty="0"/>
              <a:t>Technology (AAS)</a:t>
            </a:r>
            <a:endParaRPr lang="en-US" dirty="0" smtClean="0"/>
          </a:p>
          <a:p>
            <a:r>
              <a:rPr lang="en-US" dirty="0" smtClean="0"/>
              <a:t>Computer Information </a:t>
            </a:r>
            <a:r>
              <a:rPr lang="en-US" dirty="0"/>
              <a:t>Systems (AAS)</a:t>
            </a:r>
            <a:endParaRPr lang="en-US" dirty="0" smtClean="0"/>
          </a:p>
          <a:p>
            <a:r>
              <a:rPr lang="en-US" dirty="0" smtClean="0"/>
              <a:t>Computer Science (AS)</a:t>
            </a:r>
          </a:p>
          <a:p>
            <a:r>
              <a:rPr lang="en-US" dirty="0" smtClean="0"/>
              <a:t>Computer Forensics (AS)</a:t>
            </a:r>
          </a:p>
          <a:p>
            <a:r>
              <a:rPr lang="en-US" dirty="0" smtClean="0"/>
              <a:t>Electronic Media </a:t>
            </a:r>
            <a:r>
              <a:rPr lang="en-US" dirty="0"/>
              <a:t>Communications (AAS)</a:t>
            </a:r>
            <a:endParaRPr lang="en-US" dirty="0" smtClean="0"/>
          </a:p>
          <a:p>
            <a:r>
              <a:rPr lang="en-US" dirty="0" smtClean="0"/>
              <a:t>Health Information </a:t>
            </a:r>
            <a:r>
              <a:rPr lang="en-US" dirty="0"/>
              <a:t>Technology (AAS)</a:t>
            </a:r>
            <a:endParaRPr lang="en-US" dirty="0" smtClean="0"/>
          </a:p>
          <a:p>
            <a:r>
              <a:rPr lang="en-US" dirty="0" smtClean="0"/>
              <a:t>Hospitality </a:t>
            </a:r>
            <a:r>
              <a:rPr lang="en-US" dirty="0"/>
              <a:t>Management (AAS)</a:t>
            </a:r>
            <a:endParaRPr lang="en-US" dirty="0" smtClean="0"/>
          </a:p>
          <a:p>
            <a:r>
              <a:rPr lang="en-US" dirty="0" smtClean="0"/>
              <a:t>Some others as well..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659" y="6311506"/>
            <a:ext cx="6564294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Career Goals for OPC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Increase career and self-awareness</a:t>
            </a:r>
          </a:p>
          <a:p>
            <a:r>
              <a:rPr lang="en-US" sz="2000" dirty="0"/>
              <a:t>Develop job search skills</a:t>
            </a:r>
          </a:p>
          <a:p>
            <a:r>
              <a:rPr lang="en-US" sz="2000" dirty="0"/>
              <a:t>Create career goals</a:t>
            </a:r>
          </a:p>
          <a:p>
            <a:r>
              <a:rPr lang="en-US" sz="2000" dirty="0"/>
              <a:t>Build awareness and knowledge of the chosen career fields</a:t>
            </a:r>
          </a:p>
          <a:p>
            <a:r>
              <a:rPr lang="en-US" sz="2000" dirty="0"/>
              <a:t>Develop Employability and Soft Skills</a:t>
            </a:r>
          </a:p>
          <a:p>
            <a:r>
              <a:rPr lang="en-US" sz="2000" dirty="0"/>
              <a:t>Leadership </a:t>
            </a:r>
            <a:r>
              <a:rPr lang="en-US" sz="2000" dirty="0" smtClean="0"/>
              <a:t>Skills</a:t>
            </a:r>
          </a:p>
          <a:p>
            <a:r>
              <a:rPr lang="en-US" sz="2000" dirty="0" smtClean="0"/>
              <a:t>Gain </a:t>
            </a:r>
            <a:r>
              <a:rPr lang="en-US" sz="2000" dirty="0"/>
              <a:t>exposure and </a:t>
            </a:r>
            <a:r>
              <a:rPr lang="en-US" sz="2000" dirty="0" smtClean="0"/>
              <a:t>experience </a:t>
            </a:r>
            <a:r>
              <a:rPr lang="en-US" sz="2000" dirty="0"/>
              <a:t>through work </a:t>
            </a:r>
            <a:r>
              <a:rPr lang="en-US" sz="2000" dirty="0" smtClean="0"/>
              <a:t>based </a:t>
            </a:r>
            <a:r>
              <a:rPr lang="en-US" sz="2000" dirty="0"/>
              <a:t>learning opportunities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659" y="6311506"/>
            <a:ext cx="6564294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7" y="115614"/>
            <a:ext cx="11740054" cy="6742386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8677" y="6409224"/>
            <a:ext cx="6658887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Career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b="1" dirty="0" smtClean="0"/>
              <a:t>Assessments</a:t>
            </a:r>
          </a:p>
          <a:p>
            <a:pPr lvl="1" fontAlgn="base"/>
            <a:r>
              <a:rPr lang="en-US" sz="1800" b="1" dirty="0" smtClean="0"/>
              <a:t>Career Coach, Holland’s Assessment, </a:t>
            </a:r>
            <a:r>
              <a:rPr lang="en-US" sz="1800" b="1" dirty="0">
                <a:solidFill>
                  <a:prstClr val="black"/>
                </a:solidFill>
              </a:rPr>
              <a:t>Mynextmove.org (O*Net)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endParaRPr lang="en-US" sz="1800" b="1" dirty="0"/>
          </a:p>
          <a:p>
            <a:pPr fontAlgn="base"/>
            <a:r>
              <a:rPr lang="en-US" sz="2000" b="1" dirty="0"/>
              <a:t>Surveys</a:t>
            </a:r>
          </a:p>
          <a:p>
            <a:pPr fontAlgn="base"/>
            <a:r>
              <a:rPr lang="en-US" sz="2000" b="1" dirty="0"/>
              <a:t>Career Research</a:t>
            </a:r>
          </a:p>
          <a:p>
            <a:pPr fontAlgn="base"/>
            <a:r>
              <a:rPr lang="en-US" sz="2000" b="1" dirty="0"/>
              <a:t>Guest Speakers/Business Presentations</a:t>
            </a:r>
          </a:p>
          <a:p>
            <a:pPr fontAlgn="base"/>
            <a:r>
              <a:rPr lang="en-US" sz="2000" b="1" dirty="0"/>
              <a:t>Informational Interviewing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8147" y="6367183"/>
            <a:ext cx="6532763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Career Planning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b="1" dirty="0"/>
              <a:t>Resume Development- Purple Briefcase</a:t>
            </a:r>
          </a:p>
          <a:p>
            <a:pPr fontAlgn="base"/>
            <a:r>
              <a:rPr lang="en-US" sz="2000" b="1" dirty="0"/>
              <a:t>Cover Letter Prep</a:t>
            </a:r>
          </a:p>
          <a:p>
            <a:pPr fontAlgn="base"/>
            <a:r>
              <a:rPr lang="en-US" sz="2000" b="1" dirty="0"/>
              <a:t>Application Process Review</a:t>
            </a:r>
          </a:p>
          <a:p>
            <a:pPr fontAlgn="base"/>
            <a:r>
              <a:rPr lang="en-US" sz="2000" b="1" dirty="0"/>
              <a:t>Job Search Process/Job Lead Research</a:t>
            </a:r>
          </a:p>
          <a:p>
            <a:pPr fontAlgn="base"/>
            <a:r>
              <a:rPr lang="en-US" sz="2000" b="1" dirty="0"/>
              <a:t>Interview Skill Training/Mock Interviewing- Interview Stream Software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8148" y="6398713"/>
            <a:ext cx="6459190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Career Preparation (Soft Skills)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000" b="1" dirty="0"/>
              <a:t>Communication Skills</a:t>
            </a:r>
          </a:p>
          <a:p>
            <a:pPr fontAlgn="base"/>
            <a:r>
              <a:rPr lang="en-US" sz="2000" b="1" dirty="0"/>
              <a:t>Decision Making</a:t>
            </a:r>
          </a:p>
          <a:p>
            <a:pPr fontAlgn="base"/>
            <a:r>
              <a:rPr lang="en-US" sz="2000" b="1" dirty="0"/>
              <a:t>Leadership/Team Work</a:t>
            </a:r>
          </a:p>
          <a:p>
            <a:pPr fontAlgn="base"/>
            <a:r>
              <a:rPr lang="en-US" sz="2000" b="1" dirty="0"/>
              <a:t>Motivation/Work Ethic</a:t>
            </a:r>
          </a:p>
          <a:p>
            <a:pPr fontAlgn="base"/>
            <a:r>
              <a:rPr lang="en-US" sz="2000" b="1" dirty="0"/>
              <a:t>Problem Solving</a:t>
            </a:r>
          </a:p>
          <a:p>
            <a:pPr fontAlgn="base"/>
            <a:r>
              <a:rPr lang="en-US" sz="2000" b="1" dirty="0"/>
              <a:t>Time Management</a:t>
            </a:r>
          </a:p>
          <a:p>
            <a:pPr fontAlgn="base"/>
            <a:r>
              <a:rPr lang="en-US" sz="2000" b="1" dirty="0" smtClean="0"/>
              <a:t>Employability Skills Assessment</a:t>
            </a:r>
          </a:p>
          <a:p>
            <a:pPr lvl="1" fontAlgn="base"/>
            <a:r>
              <a:rPr lang="en-US" sz="1800" dirty="0"/>
              <a:t>Learning Resources Incorporated (LRI) is a soft skills test which measures those skills required for employees to be ready to work </a:t>
            </a:r>
            <a:r>
              <a:rPr lang="en-US" sz="1800" dirty="0" smtClean="0"/>
              <a:t>successfully</a:t>
            </a:r>
            <a:endParaRPr lang="en-US" sz="18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229" y="6322016"/>
            <a:ext cx="6427659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Job Site 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b="1" dirty="0"/>
              <a:t>General overview of business/observe work in progress</a:t>
            </a:r>
          </a:p>
          <a:p>
            <a:pPr fontAlgn="base"/>
            <a:r>
              <a:rPr lang="en-US" sz="2400" b="1" dirty="0"/>
              <a:t>Ability to see different types of work</a:t>
            </a:r>
          </a:p>
          <a:p>
            <a:pPr fontAlgn="base"/>
            <a:r>
              <a:rPr lang="en-US" sz="2400" b="1" dirty="0"/>
              <a:t>Chance for Q &amp; A with management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88147" y="6367182"/>
            <a:ext cx="6490721" cy="365125"/>
          </a:xfrm>
        </p:spPr>
        <p:txBody>
          <a:bodyPr/>
          <a:lstStyle/>
          <a:p>
            <a:r>
              <a:rPr lang="en-US" dirty="0" smtClean="0"/>
              <a:t>OPC is funded by the Office of Disability Employment Policy, U.S. Department of Labor Award No. OD-26453-14-75-4-36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8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1390</Words>
  <Application>Microsoft Office PowerPoint</Application>
  <PresentationFormat>Widescreen</PresentationFormat>
  <Paragraphs>212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Wingdings 3</vt:lpstr>
      <vt:lpstr>Facet</vt:lpstr>
      <vt:lpstr>ONONDAGA PATHWAYS TO CAREERS (OPC)</vt:lpstr>
      <vt:lpstr>What is Onondaga Pathways to Careers?</vt:lpstr>
      <vt:lpstr>What academic programs fall into OPC?</vt:lpstr>
      <vt:lpstr>Career Goals for OPC Students</vt:lpstr>
      <vt:lpstr>PowerPoint Presentation</vt:lpstr>
      <vt:lpstr>Career Exploration</vt:lpstr>
      <vt:lpstr>Career Planning </vt:lpstr>
      <vt:lpstr>Career Preparation (Soft Skills)</vt:lpstr>
      <vt:lpstr>Job Site Tours</vt:lpstr>
      <vt:lpstr>Job Shadowing</vt:lpstr>
      <vt:lpstr>Service Learning/ Volunteering </vt:lpstr>
      <vt:lpstr>Internship</vt:lpstr>
      <vt:lpstr>Job Club</vt:lpstr>
      <vt:lpstr>Ways We Engage Students in  Career Development</vt:lpstr>
      <vt:lpstr>PowerPoint Presentation</vt:lpstr>
      <vt:lpstr>Employer Engagement</vt:lpstr>
      <vt:lpstr>Employer Engagement</vt:lpstr>
      <vt:lpstr>Employer Engagement</vt:lpstr>
      <vt:lpstr>Questions?</vt:lpstr>
      <vt:lpstr>Shifting gears:</vt:lpstr>
      <vt:lpstr>PowerPoint Presentation</vt:lpstr>
      <vt:lpstr>Process:</vt:lpstr>
      <vt:lpstr>PowerPoint Presentation</vt:lpstr>
      <vt:lpstr>UDL Academy Year 2</vt:lpstr>
      <vt:lpstr>PowerPoint Presentation</vt:lpstr>
      <vt:lpstr>PowerPoint Presentation</vt:lpstr>
    </vt:vector>
  </TitlesOfParts>
  <Company>Onondaga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ONONDAGA PATHWAYS TO CAREERS</dc:title>
  <dc:creator>Horan,Matthew</dc:creator>
  <cp:lastModifiedBy>Tamara Mariotti</cp:lastModifiedBy>
  <cp:revision>14</cp:revision>
  <dcterms:created xsi:type="dcterms:W3CDTF">2017-06-16T17:36:00Z</dcterms:created>
  <dcterms:modified xsi:type="dcterms:W3CDTF">2017-06-23T19:44:36Z</dcterms:modified>
</cp:coreProperties>
</file>