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handoutMasterIdLst>
    <p:handoutMasterId r:id="rId32"/>
  </p:handoutMasterIdLst>
  <p:sldIdLst>
    <p:sldId id="256" r:id="rId2"/>
    <p:sldId id="282" r:id="rId3"/>
    <p:sldId id="258" r:id="rId4"/>
    <p:sldId id="287" r:id="rId5"/>
    <p:sldId id="270" r:id="rId6"/>
    <p:sldId id="271" r:id="rId7"/>
    <p:sldId id="273" r:id="rId8"/>
    <p:sldId id="290" r:id="rId9"/>
    <p:sldId id="264" r:id="rId10"/>
    <p:sldId id="281" r:id="rId11"/>
    <p:sldId id="278" r:id="rId12"/>
    <p:sldId id="259" r:id="rId13"/>
    <p:sldId id="260" r:id="rId14"/>
    <p:sldId id="275" r:id="rId15"/>
    <p:sldId id="288" r:id="rId16"/>
    <p:sldId id="291" r:id="rId17"/>
    <p:sldId id="292" r:id="rId18"/>
    <p:sldId id="289" r:id="rId19"/>
    <p:sldId id="293" r:id="rId20"/>
    <p:sldId id="294" r:id="rId21"/>
    <p:sldId id="295" r:id="rId22"/>
    <p:sldId id="296" r:id="rId23"/>
    <p:sldId id="297" r:id="rId24"/>
    <p:sldId id="298" r:id="rId25"/>
    <p:sldId id="262" r:id="rId26"/>
    <p:sldId id="279" r:id="rId27"/>
    <p:sldId id="299" r:id="rId28"/>
    <p:sldId id="300" r:id="rId29"/>
    <p:sldId id="283"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pettus" initials="kp"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68" autoAdjust="0"/>
    <p:restoredTop sz="86404" autoAdjust="0"/>
  </p:normalViewPr>
  <p:slideViewPr>
    <p:cSldViewPr snapToGrid="0">
      <p:cViewPr varScale="1">
        <p:scale>
          <a:sx n="38" d="100"/>
          <a:sy n="38" d="100"/>
        </p:scale>
        <p:origin x="84" y="774"/>
      </p:cViewPr>
      <p:guideLst>
        <p:guide orient="horz" pos="2160"/>
        <p:guide pos="3840"/>
      </p:guideLst>
    </p:cSldViewPr>
  </p:slideViewPr>
  <p:outlineViewPr>
    <p:cViewPr>
      <p:scale>
        <a:sx n="33" d="100"/>
        <a:sy n="33" d="100"/>
      </p:scale>
      <p:origin x="0" y="-1484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00" d="100"/>
          <a:sy n="100" d="100"/>
        </p:scale>
        <p:origin x="2872" y="-66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6FC684-04F4-9F41-A3FC-8E4FC0BC2513}" type="doc">
      <dgm:prSet loTypeId="urn:microsoft.com/office/officeart/2005/8/layout/radial1" loCatId="" qsTypeId="urn:microsoft.com/office/officeart/2005/8/quickstyle/simple4" qsCatId="simple" csTypeId="urn:microsoft.com/office/officeart/2005/8/colors/accent1_2" csCatId="accent1" phldr="1"/>
      <dgm:spPr/>
      <dgm:t>
        <a:bodyPr/>
        <a:lstStyle/>
        <a:p>
          <a:endParaRPr lang="en-US"/>
        </a:p>
      </dgm:t>
    </dgm:pt>
    <dgm:pt modelId="{542FCC16-2FA5-3F47-AF89-8F87F4FD4F87}">
      <dgm:prSet phldrT="[Text]"/>
      <dgm:spPr/>
      <dgm:t>
        <a:bodyPr/>
        <a:lstStyle/>
        <a:p>
          <a:r>
            <a:rPr lang="en-US" dirty="0" smtClean="0"/>
            <a:t>Models of Disability</a:t>
          </a:r>
          <a:endParaRPr lang="en-US" dirty="0"/>
        </a:p>
      </dgm:t>
    </dgm:pt>
    <dgm:pt modelId="{A83B5186-54AE-DF4D-9149-9D9C4A65EEB0}" type="parTrans" cxnId="{4837D8D6-91C2-D743-8E09-19C548D07028}">
      <dgm:prSet/>
      <dgm:spPr/>
      <dgm:t>
        <a:bodyPr/>
        <a:lstStyle/>
        <a:p>
          <a:endParaRPr lang="en-US"/>
        </a:p>
      </dgm:t>
    </dgm:pt>
    <dgm:pt modelId="{0A6290EE-4C4B-7748-8F8F-E713EA905F07}" type="sibTrans" cxnId="{4837D8D6-91C2-D743-8E09-19C548D07028}">
      <dgm:prSet/>
      <dgm:spPr/>
      <dgm:t>
        <a:bodyPr/>
        <a:lstStyle/>
        <a:p>
          <a:endParaRPr lang="en-US"/>
        </a:p>
      </dgm:t>
    </dgm:pt>
    <dgm:pt modelId="{BDCB2EB6-D082-9F44-83EE-549F29A0A101}">
      <dgm:prSet phldrT="[Text]" custT="1"/>
      <dgm:spPr/>
      <dgm:t>
        <a:bodyPr/>
        <a:lstStyle/>
        <a:p>
          <a:r>
            <a:rPr lang="en-US" sz="1200" dirty="0" smtClean="0"/>
            <a:t>Social</a:t>
          </a:r>
          <a:r>
            <a:rPr lang="en-US" sz="1050" dirty="0" smtClean="0"/>
            <a:t> </a:t>
          </a:r>
          <a:r>
            <a:rPr lang="en-US" sz="1200" dirty="0" smtClean="0"/>
            <a:t>Model</a:t>
          </a:r>
          <a:endParaRPr lang="en-US" sz="1200" dirty="0"/>
        </a:p>
      </dgm:t>
    </dgm:pt>
    <dgm:pt modelId="{43AAC8F0-CFBB-7241-8C9C-2C587C3B4AB9}" type="parTrans" cxnId="{65C57A41-94C5-E248-B0BA-EA466207C157}">
      <dgm:prSet/>
      <dgm:spPr/>
      <dgm:t>
        <a:bodyPr/>
        <a:lstStyle/>
        <a:p>
          <a:endParaRPr lang="en-US" dirty="0"/>
        </a:p>
      </dgm:t>
    </dgm:pt>
    <dgm:pt modelId="{1BA74584-2AEA-1846-AF7D-54BDA72E4356}" type="sibTrans" cxnId="{65C57A41-94C5-E248-B0BA-EA466207C157}">
      <dgm:prSet/>
      <dgm:spPr/>
      <dgm:t>
        <a:bodyPr/>
        <a:lstStyle/>
        <a:p>
          <a:endParaRPr lang="en-US"/>
        </a:p>
      </dgm:t>
    </dgm:pt>
    <dgm:pt modelId="{23CD0F6B-26EB-AF46-B4AD-78A4433A544F}">
      <dgm:prSet phldrT="[Text]" custT="1"/>
      <dgm:spPr/>
      <dgm:t>
        <a:bodyPr/>
        <a:lstStyle/>
        <a:p>
          <a:r>
            <a:rPr lang="en-US" sz="1100" dirty="0" smtClean="0"/>
            <a:t>Customer</a:t>
          </a:r>
          <a:r>
            <a:rPr lang="en-US" sz="500" dirty="0" smtClean="0"/>
            <a:t> </a:t>
          </a:r>
          <a:r>
            <a:rPr lang="en-US" sz="800" dirty="0" smtClean="0"/>
            <a:t>Empowering</a:t>
          </a:r>
          <a:endParaRPr lang="en-US" sz="800" dirty="0"/>
        </a:p>
      </dgm:t>
    </dgm:pt>
    <dgm:pt modelId="{0A1C8153-1194-FC47-AE23-06727C8F4953}" type="parTrans" cxnId="{63C83C33-59E7-3F43-9C97-0E1D738B3FEA}">
      <dgm:prSet/>
      <dgm:spPr/>
      <dgm:t>
        <a:bodyPr/>
        <a:lstStyle/>
        <a:p>
          <a:endParaRPr lang="en-US" dirty="0"/>
        </a:p>
      </dgm:t>
    </dgm:pt>
    <dgm:pt modelId="{EB519B98-B70D-B746-9473-2656634A9F02}" type="sibTrans" cxnId="{63C83C33-59E7-3F43-9C97-0E1D738B3FEA}">
      <dgm:prSet/>
      <dgm:spPr/>
      <dgm:t>
        <a:bodyPr/>
        <a:lstStyle/>
        <a:p>
          <a:endParaRPr lang="en-US"/>
        </a:p>
      </dgm:t>
    </dgm:pt>
    <dgm:pt modelId="{8ABB36A8-3907-C54E-BF82-D1D02E5A0E53}">
      <dgm:prSet phldrT="[Text]" custT="1"/>
      <dgm:spPr/>
      <dgm:t>
        <a:bodyPr/>
        <a:lstStyle/>
        <a:p>
          <a:r>
            <a:rPr lang="en-US" sz="1100" dirty="0" smtClean="0"/>
            <a:t>Tragedy/Charity</a:t>
          </a:r>
          <a:r>
            <a:rPr lang="en-US" sz="700" dirty="0" smtClean="0"/>
            <a:t> </a:t>
          </a:r>
          <a:endParaRPr lang="en-US" sz="700" dirty="0"/>
        </a:p>
      </dgm:t>
    </dgm:pt>
    <dgm:pt modelId="{29224AFE-19CE-B243-BE40-5AB10A92FE46}" type="parTrans" cxnId="{B502DC4F-035A-7C4A-BE2E-65361AC83809}">
      <dgm:prSet/>
      <dgm:spPr/>
      <dgm:t>
        <a:bodyPr/>
        <a:lstStyle/>
        <a:p>
          <a:endParaRPr lang="en-US" dirty="0"/>
        </a:p>
      </dgm:t>
    </dgm:pt>
    <dgm:pt modelId="{54E65C60-F70A-C948-875F-523D8B9E2EC7}" type="sibTrans" cxnId="{B502DC4F-035A-7C4A-BE2E-65361AC83809}">
      <dgm:prSet/>
      <dgm:spPr/>
      <dgm:t>
        <a:bodyPr/>
        <a:lstStyle/>
        <a:p>
          <a:endParaRPr lang="en-US"/>
        </a:p>
      </dgm:t>
    </dgm:pt>
    <dgm:pt modelId="{B4A02910-435B-4E46-930C-48F7DA43D822}">
      <dgm:prSet custT="1"/>
      <dgm:spPr/>
      <dgm:t>
        <a:bodyPr/>
        <a:lstStyle/>
        <a:p>
          <a:r>
            <a:rPr lang="en-US" sz="1400" dirty="0" smtClean="0"/>
            <a:t>Expert</a:t>
          </a:r>
          <a:r>
            <a:rPr lang="en-US" sz="500" dirty="0" smtClean="0"/>
            <a:t> </a:t>
          </a:r>
          <a:r>
            <a:rPr lang="en-US" sz="1200" dirty="0" smtClean="0"/>
            <a:t>Model</a:t>
          </a:r>
          <a:endParaRPr lang="en-US" sz="1200" dirty="0"/>
        </a:p>
      </dgm:t>
    </dgm:pt>
    <dgm:pt modelId="{061C1E15-63DE-7A44-B9BC-2BC91BA0094A}" type="parTrans" cxnId="{D9F293B7-919C-3F4F-8D43-D03F5FDAA8CE}">
      <dgm:prSet/>
      <dgm:spPr/>
      <dgm:t>
        <a:bodyPr/>
        <a:lstStyle/>
        <a:p>
          <a:endParaRPr lang="en-US" dirty="0"/>
        </a:p>
      </dgm:t>
    </dgm:pt>
    <dgm:pt modelId="{5B904109-4BFA-1E4C-866D-57CD3D08013C}" type="sibTrans" cxnId="{D9F293B7-919C-3F4F-8D43-D03F5FDAA8CE}">
      <dgm:prSet/>
      <dgm:spPr/>
      <dgm:t>
        <a:bodyPr/>
        <a:lstStyle/>
        <a:p>
          <a:endParaRPr lang="en-US"/>
        </a:p>
      </dgm:t>
    </dgm:pt>
    <dgm:pt modelId="{6BDFF8D1-D151-1045-9B80-1B72EB4F4727}">
      <dgm:prSet custT="1"/>
      <dgm:spPr/>
      <dgm:t>
        <a:bodyPr/>
        <a:lstStyle/>
        <a:p>
          <a:r>
            <a:rPr lang="en-US" sz="1200" dirty="0" smtClean="0"/>
            <a:t>Social</a:t>
          </a:r>
          <a:r>
            <a:rPr lang="en-US" sz="1050" dirty="0" smtClean="0"/>
            <a:t> </a:t>
          </a:r>
          <a:r>
            <a:rPr lang="en-US" sz="1200" dirty="0" smtClean="0"/>
            <a:t>Adapted</a:t>
          </a:r>
          <a:endParaRPr lang="en-US" sz="1200" dirty="0"/>
        </a:p>
      </dgm:t>
    </dgm:pt>
    <dgm:pt modelId="{220E8998-B4F3-F245-A199-FB1FFCA964A1}" type="sibTrans" cxnId="{9F608FD9-2E0D-224E-806F-B4A085133C7E}">
      <dgm:prSet/>
      <dgm:spPr/>
      <dgm:t>
        <a:bodyPr/>
        <a:lstStyle/>
        <a:p>
          <a:endParaRPr lang="en-US"/>
        </a:p>
      </dgm:t>
    </dgm:pt>
    <dgm:pt modelId="{8B7D9671-2176-7549-9E9A-2BB364359FB9}" type="parTrans" cxnId="{9F608FD9-2E0D-224E-806F-B4A085133C7E}">
      <dgm:prSet/>
      <dgm:spPr/>
      <dgm:t>
        <a:bodyPr/>
        <a:lstStyle/>
        <a:p>
          <a:endParaRPr lang="en-US" dirty="0"/>
        </a:p>
      </dgm:t>
    </dgm:pt>
    <dgm:pt modelId="{BA778CBA-2E29-2D41-A204-1B8FCEAAA56C}">
      <dgm:prSet phldrT="[Text]" custT="1"/>
      <dgm:spPr/>
      <dgm:t>
        <a:bodyPr/>
        <a:lstStyle/>
        <a:p>
          <a:r>
            <a:rPr lang="en-US" sz="1200" dirty="0" smtClean="0"/>
            <a:t>Medical</a:t>
          </a:r>
          <a:r>
            <a:rPr lang="en-US" sz="1400" dirty="0" smtClean="0"/>
            <a:t> </a:t>
          </a:r>
          <a:r>
            <a:rPr lang="en-US" sz="1200" dirty="0" smtClean="0"/>
            <a:t>Model</a:t>
          </a:r>
          <a:endParaRPr lang="en-US" sz="1200" dirty="0"/>
        </a:p>
      </dgm:t>
    </dgm:pt>
    <dgm:pt modelId="{C5C4B581-92FE-194E-AFCD-68EF7107884B}" type="sibTrans" cxnId="{D9A3D0F1-F721-E54F-8A9E-1FFD0A79DAF3}">
      <dgm:prSet/>
      <dgm:spPr/>
      <dgm:t>
        <a:bodyPr/>
        <a:lstStyle/>
        <a:p>
          <a:pPr rtl="0"/>
          <a:endParaRPr lang="en-US"/>
        </a:p>
      </dgm:t>
    </dgm:pt>
    <dgm:pt modelId="{1B37956E-9B89-194B-817B-505A31D40518}" type="parTrans" cxnId="{D9A3D0F1-F721-E54F-8A9E-1FFD0A79DAF3}">
      <dgm:prSet/>
      <dgm:spPr/>
      <dgm:t>
        <a:bodyPr/>
        <a:lstStyle/>
        <a:p>
          <a:endParaRPr lang="en-US" dirty="0"/>
        </a:p>
      </dgm:t>
    </dgm:pt>
    <dgm:pt modelId="{AA3CDACE-2138-7944-8684-BBED9FB2FD1B}" type="pres">
      <dgm:prSet presAssocID="{196FC684-04F4-9F41-A3FC-8E4FC0BC2513}" presName="cycle" presStyleCnt="0">
        <dgm:presLayoutVars>
          <dgm:chMax val="1"/>
          <dgm:dir/>
          <dgm:animLvl val="ctr"/>
          <dgm:resizeHandles val="exact"/>
        </dgm:presLayoutVars>
      </dgm:prSet>
      <dgm:spPr/>
      <dgm:t>
        <a:bodyPr/>
        <a:lstStyle/>
        <a:p>
          <a:endParaRPr lang="en-US"/>
        </a:p>
      </dgm:t>
    </dgm:pt>
    <dgm:pt modelId="{E17FB6DF-7E78-D842-B45F-744C26CCC335}" type="pres">
      <dgm:prSet presAssocID="{542FCC16-2FA5-3F47-AF89-8F87F4FD4F87}" presName="centerShape" presStyleLbl="node0" presStyleIdx="0" presStyleCnt="1"/>
      <dgm:spPr/>
      <dgm:t>
        <a:bodyPr/>
        <a:lstStyle/>
        <a:p>
          <a:endParaRPr lang="en-US"/>
        </a:p>
      </dgm:t>
    </dgm:pt>
    <dgm:pt modelId="{152DD9A3-FF58-F146-A2C5-BD395AC1D2A8}" type="pres">
      <dgm:prSet presAssocID="{43AAC8F0-CFBB-7241-8C9C-2C587C3B4AB9}" presName="Name9" presStyleLbl="parChTrans1D2" presStyleIdx="0" presStyleCnt="6"/>
      <dgm:spPr/>
      <dgm:t>
        <a:bodyPr/>
        <a:lstStyle/>
        <a:p>
          <a:endParaRPr lang="en-US"/>
        </a:p>
      </dgm:t>
    </dgm:pt>
    <dgm:pt modelId="{08BC98EC-98E5-7E45-BC9D-01CB71AA1A60}" type="pres">
      <dgm:prSet presAssocID="{43AAC8F0-CFBB-7241-8C9C-2C587C3B4AB9}" presName="connTx" presStyleLbl="parChTrans1D2" presStyleIdx="0" presStyleCnt="6"/>
      <dgm:spPr/>
      <dgm:t>
        <a:bodyPr/>
        <a:lstStyle/>
        <a:p>
          <a:endParaRPr lang="en-US"/>
        </a:p>
      </dgm:t>
    </dgm:pt>
    <dgm:pt modelId="{A910755F-8415-824F-A1BC-526BF2ACDD51}" type="pres">
      <dgm:prSet presAssocID="{BDCB2EB6-D082-9F44-83EE-549F29A0A101}" presName="node" presStyleLbl="node1" presStyleIdx="0" presStyleCnt="6">
        <dgm:presLayoutVars>
          <dgm:bulletEnabled val="1"/>
        </dgm:presLayoutVars>
      </dgm:prSet>
      <dgm:spPr/>
      <dgm:t>
        <a:bodyPr/>
        <a:lstStyle/>
        <a:p>
          <a:endParaRPr lang="en-US"/>
        </a:p>
      </dgm:t>
    </dgm:pt>
    <dgm:pt modelId="{ACCE5FBD-EF06-4D48-BAA1-D9DDCEB32739}" type="pres">
      <dgm:prSet presAssocID="{0A1C8153-1194-FC47-AE23-06727C8F4953}" presName="Name9" presStyleLbl="parChTrans1D2" presStyleIdx="1" presStyleCnt="6"/>
      <dgm:spPr/>
      <dgm:t>
        <a:bodyPr/>
        <a:lstStyle/>
        <a:p>
          <a:endParaRPr lang="en-US"/>
        </a:p>
      </dgm:t>
    </dgm:pt>
    <dgm:pt modelId="{85E9232F-F689-4444-AD9B-04CD69D3A751}" type="pres">
      <dgm:prSet presAssocID="{0A1C8153-1194-FC47-AE23-06727C8F4953}" presName="connTx" presStyleLbl="parChTrans1D2" presStyleIdx="1" presStyleCnt="6"/>
      <dgm:spPr/>
      <dgm:t>
        <a:bodyPr/>
        <a:lstStyle/>
        <a:p>
          <a:endParaRPr lang="en-US"/>
        </a:p>
      </dgm:t>
    </dgm:pt>
    <dgm:pt modelId="{74A662A5-841D-0045-AB01-12CF6A9E26A6}" type="pres">
      <dgm:prSet presAssocID="{23CD0F6B-26EB-AF46-B4AD-78A4433A544F}" presName="node" presStyleLbl="node1" presStyleIdx="1" presStyleCnt="6">
        <dgm:presLayoutVars>
          <dgm:bulletEnabled val="1"/>
        </dgm:presLayoutVars>
      </dgm:prSet>
      <dgm:spPr/>
      <dgm:t>
        <a:bodyPr/>
        <a:lstStyle/>
        <a:p>
          <a:endParaRPr lang="en-US"/>
        </a:p>
      </dgm:t>
    </dgm:pt>
    <dgm:pt modelId="{F216283B-5829-8B4D-B6C5-28DB563A098B}" type="pres">
      <dgm:prSet presAssocID="{29224AFE-19CE-B243-BE40-5AB10A92FE46}" presName="Name9" presStyleLbl="parChTrans1D2" presStyleIdx="2" presStyleCnt="6"/>
      <dgm:spPr/>
      <dgm:t>
        <a:bodyPr/>
        <a:lstStyle/>
        <a:p>
          <a:endParaRPr lang="en-US"/>
        </a:p>
      </dgm:t>
    </dgm:pt>
    <dgm:pt modelId="{ECA17AEE-D11B-2442-83E5-931163D84DCA}" type="pres">
      <dgm:prSet presAssocID="{29224AFE-19CE-B243-BE40-5AB10A92FE46}" presName="connTx" presStyleLbl="parChTrans1D2" presStyleIdx="2" presStyleCnt="6"/>
      <dgm:spPr/>
      <dgm:t>
        <a:bodyPr/>
        <a:lstStyle/>
        <a:p>
          <a:endParaRPr lang="en-US"/>
        </a:p>
      </dgm:t>
    </dgm:pt>
    <dgm:pt modelId="{E3CB4DB1-FEEF-F143-8DDE-F0750C7C75D2}" type="pres">
      <dgm:prSet presAssocID="{8ABB36A8-3907-C54E-BF82-D1D02E5A0E53}" presName="node" presStyleLbl="node1" presStyleIdx="2" presStyleCnt="6">
        <dgm:presLayoutVars>
          <dgm:bulletEnabled val="1"/>
        </dgm:presLayoutVars>
      </dgm:prSet>
      <dgm:spPr/>
      <dgm:t>
        <a:bodyPr/>
        <a:lstStyle/>
        <a:p>
          <a:endParaRPr lang="en-US"/>
        </a:p>
      </dgm:t>
    </dgm:pt>
    <dgm:pt modelId="{5C440D01-656F-DB44-A721-042B5C2808EC}" type="pres">
      <dgm:prSet presAssocID="{1B37956E-9B89-194B-817B-505A31D40518}" presName="Name9" presStyleLbl="parChTrans1D2" presStyleIdx="3" presStyleCnt="6"/>
      <dgm:spPr/>
      <dgm:t>
        <a:bodyPr/>
        <a:lstStyle/>
        <a:p>
          <a:endParaRPr lang="en-US"/>
        </a:p>
      </dgm:t>
    </dgm:pt>
    <dgm:pt modelId="{3A923101-AC56-004B-AA0E-5175FC878F81}" type="pres">
      <dgm:prSet presAssocID="{1B37956E-9B89-194B-817B-505A31D40518}" presName="connTx" presStyleLbl="parChTrans1D2" presStyleIdx="3" presStyleCnt="6"/>
      <dgm:spPr/>
      <dgm:t>
        <a:bodyPr/>
        <a:lstStyle/>
        <a:p>
          <a:endParaRPr lang="en-US"/>
        </a:p>
      </dgm:t>
    </dgm:pt>
    <dgm:pt modelId="{E6890CA8-74F5-464F-ABB1-0ACF1BE20D32}" type="pres">
      <dgm:prSet presAssocID="{BA778CBA-2E29-2D41-A204-1B8FCEAAA56C}" presName="node" presStyleLbl="node1" presStyleIdx="3" presStyleCnt="6">
        <dgm:presLayoutVars>
          <dgm:bulletEnabled val="1"/>
        </dgm:presLayoutVars>
      </dgm:prSet>
      <dgm:spPr/>
      <dgm:t>
        <a:bodyPr/>
        <a:lstStyle/>
        <a:p>
          <a:endParaRPr lang="en-US"/>
        </a:p>
      </dgm:t>
    </dgm:pt>
    <dgm:pt modelId="{D604E952-F630-B14F-B5B3-1A4FB44EB331}" type="pres">
      <dgm:prSet presAssocID="{061C1E15-63DE-7A44-B9BC-2BC91BA0094A}" presName="Name9" presStyleLbl="parChTrans1D2" presStyleIdx="4" presStyleCnt="6"/>
      <dgm:spPr/>
      <dgm:t>
        <a:bodyPr/>
        <a:lstStyle/>
        <a:p>
          <a:endParaRPr lang="en-US"/>
        </a:p>
      </dgm:t>
    </dgm:pt>
    <dgm:pt modelId="{6499F2AF-A556-E540-8C32-FCA3271524FB}" type="pres">
      <dgm:prSet presAssocID="{061C1E15-63DE-7A44-B9BC-2BC91BA0094A}" presName="connTx" presStyleLbl="parChTrans1D2" presStyleIdx="4" presStyleCnt="6"/>
      <dgm:spPr/>
      <dgm:t>
        <a:bodyPr/>
        <a:lstStyle/>
        <a:p>
          <a:endParaRPr lang="en-US"/>
        </a:p>
      </dgm:t>
    </dgm:pt>
    <dgm:pt modelId="{0901162A-CB90-9648-98F9-7014031FEE04}" type="pres">
      <dgm:prSet presAssocID="{B4A02910-435B-4E46-930C-48F7DA43D822}" presName="node" presStyleLbl="node1" presStyleIdx="4" presStyleCnt="6">
        <dgm:presLayoutVars>
          <dgm:bulletEnabled val="1"/>
        </dgm:presLayoutVars>
      </dgm:prSet>
      <dgm:spPr/>
      <dgm:t>
        <a:bodyPr/>
        <a:lstStyle/>
        <a:p>
          <a:endParaRPr lang="en-US"/>
        </a:p>
      </dgm:t>
    </dgm:pt>
    <dgm:pt modelId="{0846D354-F869-874A-A592-2C2C95A6C1CE}" type="pres">
      <dgm:prSet presAssocID="{8B7D9671-2176-7549-9E9A-2BB364359FB9}" presName="Name9" presStyleLbl="parChTrans1D2" presStyleIdx="5" presStyleCnt="6"/>
      <dgm:spPr/>
      <dgm:t>
        <a:bodyPr/>
        <a:lstStyle/>
        <a:p>
          <a:endParaRPr lang="en-US"/>
        </a:p>
      </dgm:t>
    </dgm:pt>
    <dgm:pt modelId="{57421AD8-6BC4-D74A-9B39-8E74471113DB}" type="pres">
      <dgm:prSet presAssocID="{8B7D9671-2176-7549-9E9A-2BB364359FB9}" presName="connTx" presStyleLbl="parChTrans1D2" presStyleIdx="5" presStyleCnt="6"/>
      <dgm:spPr/>
      <dgm:t>
        <a:bodyPr/>
        <a:lstStyle/>
        <a:p>
          <a:endParaRPr lang="en-US"/>
        </a:p>
      </dgm:t>
    </dgm:pt>
    <dgm:pt modelId="{AE31DA27-CC3F-1648-9AAA-EF124C97BFF8}" type="pres">
      <dgm:prSet presAssocID="{6BDFF8D1-D151-1045-9B80-1B72EB4F4727}" presName="node" presStyleLbl="node1" presStyleIdx="5" presStyleCnt="6">
        <dgm:presLayoutVars>
          <dgm:bulletEnabled val="1"/>
        </dgm:presLayoutVars>
      </dgm:prSet>
      <dgm:spPr/>
      <dgm:t>
        <a:bodyPr/>
        <a:lstStyle/>
        <a:p>
          <a:endParaRPr lang="en-US"/>
        </a:p>
      </dgm:t>
    </dgm:pt>
  </dgm:ptLst>
  <dgm:cxnLst>
    <dgm:cxn modelId="{D9F293B7-919C-3F4F-8D43-D03F5FDAA8CE}" srcId="{542FCC16-2FA5-3F47-AF89-8F87F4FD4F87}" destId="{B4A02910-435B-4E46-930C-48F7DA43D822}" srcOrd="4" destOrd="0" parTransId="{061C1E15-63DE-7A44-B9BC-2BC91BA0094A}" sibTransId="{5B904109-4BFA-1E4C-866D-57CD3D08013C}"/>
    <dgm:cxn modelId="{DB5D6DA6-A993-1348-B7B5-F95B94FAD4E3}" type="presOf" srcId="{BDCB2EB6-D082-9F44-83EE-549F29A0A101}" destId="{A910755F-8415-824F-A1BC-526BF2ACDD51}" srcOrd="0" destOrd="0" presId="urn:microsoft.com/office/officeart/2005/8/layout/radial1"/>
    <dgm:cxn modelId="{15B7BCFA-F231-5E4D-BFE5-73ED37637BBC}" type="presOf" srcId="{29224AFE-19CE-B243-BE40-5AB10A92FE46}" destId="{F216283B-5829-8B4D-B6C5-28DB563A098B}" srcOrd="0" destOrd="0" presId="urn:microsoft.com/office/officeart/2005/8/layout/radial1"/>
    <dgm:cxn modelId="{B502DC4F-035A-7C4A-BE2E-65361AC83809}" srcId="{542FCC16-2FA5-3F47-AF89-8F87F4FD4F87}" destId="{8ABB36A8-3907-C54E-BF82-D1D02E5A0E53}" srcOrd="2" destOrd="0" parTransId="{29224AFE-19CE-B243-BE40-5AB10A92FE46}" sibTransId="{54E65C60-F70A-C948-875F-523D8B9E2EC7}"/>
    <dgm:cxn modelId="{7C2E5CA6-2E6B-2247-A978-28F23C12538E}" type="presOf" srcId="{8B7D9671-2176-7549-9E9A-2BB364359FB9}" destId="{0846D354-F869-874A-A592-2C2C95A6C1CE}" srcOrd="0" destOrd="0" presId="urn:microsoft.com/office/officeart/2005/8/layout/radial1"/>
    <dgm:cxn modelId="{FEE2C5D3-1A3D-5246-82B4-996346298967}" type="presOf" srcId="{1B37956E-9B89-194B-817B-505A31D40518}" destId="{5C440D01-656F-DB44-A721-042B5C2808EC}" srcOrd="0" destOrd="0" presId="urn:microsoft.com/office/officeart/2005/8/layout/radial1"/>
    <dgm:cxn modelId="{1B68109B-00A2-C942-B495-51B348B5C0EF}" type="presOf" srcId="{0A1C8153-1194-FC47-AE23-06727C8F4953}" destId="{85E9232F-F689-4444-AD9B-04CD69D3A751}" srcOrd="1" destOrd="0" presId="urn:microsoft.com/office/officeart/2005/8/layout/radial1"/>
    <dgm:cxn modelId="{63C83C33-59E7-3F43-9C97-0E1D738B3FEA}" srcId="{542FCC16-2FA5-3F47-AF89-8F87F4FD4F87}" destId="{23CD0F6B-26EB-AF46-B4AD-78A4433A544F}" srcOrd="1" destOrd="0" parTransId="{0A1C8153-1194-FC47-AE23-06727C8F4953}" sibTransId="{EB519B98-B70D-B746-9473-2656634A9F02}"/>
    <dgm:cxn modelId="{A5583157-B694-A84D-A4AB-DACDB30F0630}" type="presOf" srcId="{B4A02910-435B-4E46-930C-48F7DA43D822}" destId="{0901162A-CB90-9648-98F9-7014031FEE04}" srcOrd="0" destOrd="0" presId="urn:microsoft.com/office/officeart/2005/8/layout/radial1"/>
    <dgm:cxn modelId="{B16B24B2-681A-A243-986D-624F5DD096FD}" type="presOf" srcId="{061C1E15-63DE-7A44-B9BC-2BC91BA0094A}" destId="{D604E952-F630-B14F-B5B3-1A4FB44EB331}" srcOrd="0" destOrd="0" presId="urn:microsoft.com/office/officeart/2005/8/layout/radial1"/>
    <dgm:cxn modelId="{07932A04-7026-C740-9D15-9494C16F765C}" type="presOf" srcId="{196FC684-04F4-9F41-A3FC-8E4FC0BC2513}" destId="{AA3CDACE-2138-7944-8684-BBED9FB2FD1B}" srcOrd="0" destOrd="0" presId="urn:microsoft.com/office/officeart/2005/8/layout/radial1"/>
    <dgm:cxn modelId="{E9D73DDA-446C-174D-9318-757368284034}" type="presOf" srcId="{29224AFE-19CE-B243-BE40-5AB10A92FE46}" destId="{ECA17AEE-D11B-2442-83E5-931163D84DCA}" srcOrd="1" destOrd="0" presId="urn:microsoft.com/office/officeart/2005/8/layout/radial1"/>
    <dgm:cxn modelId="{F36F58D3-451D-8144-8946-35BC4EDBF5DD}" type="presOf" srcId="{1B37956E-9B89-194B-817B-505A31D40518}" destId="{3A923101-AC56-004B-AA0E-5175FC878F81}" srcOrd="1" destOrd="0" presId="urn:microsoft.com/office/officeart/2005/8/layout/radial1"/>
    <dgm:cxn modelId="{D9A3D0F1-F721-E54F-8A9E-1FFD0A79DAF3}" srcId="{542FCC16-2FA5-3F47-AF89-8F87F4FD4F87}" destId="{BA778CBA-2E29-2D41-A204-1B8FCEAAA56C}" srcOrd="3" destOrd="0" parTransId="{1B37956E-9B89-194B-817B-505A31D40518}" sibTransId="{C5C4B581-92FE-194E-AFCD-68EF7107884B}"/>
    <dgm:cxn modelId="{35455233-94B9-714C-8935-D43D2C1F973D}" type="presOf" srcId="{061C1E15-63DE-7A44-B9BC-2BC91BA0094A}" destId="{6499F2AF-A556-E540-8C32-FCA3271524FB}" srcOrd="1" destOrd="0" presId="urn:microsoft.com/office/officeart/2005/8/layout/radial1"/>
    <dgm:cxn modelId="{9F608FD9-2E0D-224E-806F-B4A085133C7E}" srcId="{542FCC16-2FA5-3F47-AF89-8F87F4FD4F87}" destId="{6BDFF8D1-D151-1045-9B80-1B72EB4F4727}" srcOrd="5" destOrd="0" parTransId="{8B7D9671-2176-7549-9E9A-2BB364359FB9}" sibTransId="{220E8998-B4F3-F245-A199-FB1FFCA964A1}"/>
    <dgm:cxn modelId="{65C57A41-94C5-E248-B0BA-EA466207C157}" srcId="{542FCC16-2FA5-3F47-AF89-8F87F4FD4F87}" destId="{BDCB2EB6-D082-9F44-83EE-549F29A0A101}" srcOrd="0" destOrd="0" parTransId="{43AAC8F0-CFBB-7241-8C9C-2C587C3B4AB9}" sibTransId="{1BA74584-2AEA-1846-AF7D-54BDA72E4356}"/>
    <dgm:cxn modelId="{FB1D8EF2-A6F6-1E47-9DA8-E86B7FE1D7C9}" type="presOf" srcId="{43AAC8F0-CFBB-7241-8C9C-2C587C3B4AB9}" destId="{08BC98EC-98E5-7E45-BC9D-01CB71AA1A60}" srcOrd="1" destOrd="0" presId="urn:microsoft.com/office/officeart/2005/8/layout/radial1"/>
    <dgm:cxn modelId="{D3CDC753-4D15-EB4E-85A6-5C6372307940}" type="presOf" srcId="{8B7D9671-2176-7549-9E9A-2BB364359FB9}" destId="{57421AD8-6BC4-D74A-9B39-8E74471113DB}" srcOrd="1" destOrd="0" presId="urn:microsoft.com/office/officeart/2005/8/layout/radial1"/>
    <dgm:cxn modelId="{7112B051-C1CD-AB4F-973B-30BA2D7CF6FD}" type="presOf" srcId="{6BDFF8D1-D151-1045-9B80-1B72EB4F4727}" destId="{AE31DA27-CC3F-1648-9AAA-EF124C97BFF8}" srcOrd="0" destOrd="0" presId="urn:microsoft.com/office/officeart/2005/8/layout/radial1"/>
    <dgm:cxn modelId="{460C1E8A-E15E-8443-8766-43B482710398}" type="presOf" srcId="{8ABB36A8-3907-C54E-BF82-D1D02E5A0E53}" destId="{E3CB4DB1-FEEF-F143-8DDE-F0750C7C75D2}" srcOrd="0" destOrd="0" presId="urn:microsoft.com/office/officeart/2005/8/layout/radial1"/>
    <dgm:cxn modelId="{51711BFA-C615-E04E-A873-5BC60FD99DFE}" type="presOf" srcId="{23CD0F6B-26EB-AF46-B4AD-78A4433A544F}" destId="{74A662A5-841D-0045-AB01-12CF6A9E26A6}" srcOrd="0" destOrd="0" presId="urn:microsoft.com/office/officeart/2005/8/layout/radial1"/>
    <dgm:cxn modelId="{5A72BF3B-3A5A-E744-9E06-05F489B04B24}" type="presOf" srcId="{542FCC16-2FA5-3F47-AF89-8F87F4FD4F87}" destId="{E17FB6DF-7E78-D842-B45F-744C26CCC335}" srcOrd="0" destOrd="0" presId="urn:microsoft.com/office/officeart/2005/8/layout/radial1"/>
    <dgm:cxn modelId="{2CE290E0-2198-1E48-B1D1-6458A167CE3A}" type="presOf" srcId="{BA778CBA-2E29-2D41-A204-1B8FCEAAA56C}" destId="{E6890CA8-74F5-464F-ABB1-0ACF1BE20D32}" srcOrd="0" destOrd="0" presId="urn:microsoft.com/office/officeart/2005/8/layout/radial1"/>
    <dgm:cxn modelId="{FB4231AA-8DF3-A246-B6EE-B489DA6207B0}" type="presOf" srcId="{43AAC8F0-CFBB-7241-8C9C-2C587C3B4AB9}" destId="{152DD9A3-FF58-F146-A2C5-BD395AC1D2A8}" srcOrd="0" destOrd="0" presId="urn:microsoft.com/office/officeart/2005/8/layout/radial1"/>
    <dgm:cxn modelId="{BE5B6CF5-B3B4-F042-8BC9-283E2F162BFE}" type="presOf" srcId="{0A1C8153-1194-FC47-AE23-06727C8F4953}" destId="{ACCE5FBD-EF06-4D48-BAA1-D9DDCEB32739}" srcOrd="0" destOrd="0" presId="urn:microsoft.com/office/officeart/2005/8/layout/radial1"/>
    <dgm:cxn modelId="{4837D8D6-91C2-D743-8E09-19C548D07028}" srcId="{196FC684-04F4-9F41-A3FC-8E4FC0BC2513}" destId="{542FCC16-2FA5-3F47-AF89-8F87F4FD4F87}" srcOrd="0" destOrd="0" parTransId="{A83B5186-54AE-DF4D-9149-9D9C4A65EEB0}" sibTransId="{0A6290EE-4C4B-7748-8F8F-E713EA905F07}"/>
    <dgm:cxn modelId="{8C622981-4BB6-DE43-A4AF-3215C579F821}" type="presParOf" srcId="{AA3CDACE-2138-7944-8684-BBED9FB2FD1B}" destId="{E17FB6DF-7E78-D842-B45F-744C26CCC335}" srcOrd="0" destOrd="0" presId="urn:microsoft.com/office/officeart/2005/8/layout/radial1"/>
    <dgm:cxn modelId="{7456F180-865A-9C4A-8D16-6B15E8F78081}" type="presParOf" srcId="{AA3CDACE-2138-7944-8684-BBED9FB2FD1B}" destId="{152DD9A3-FF58-F146-A2C5-BD395AC1D2A8}" srcOrd="1" destOrd="0" presId="urn:microsoft.com/office/officeart/2005/8/layout/radial1"/>
    <dgm:cxn modelId="{572D166D-3046-254D-909B-F0C7621C528A}" type="presParOf" srcId="{152DD9A3-FF58-F146-A2C5-BD395AC1D2A8}" destId="{08BC98EC-98E5-7E45-BC9D-01CB71AA1A60}" srcOrd="0" destOrd="0" presId="urn:microsoft.com/office/officeart/2005/8/layout/radial1"/>
    <dgm:cxn modelId="{8682A22D-1809-2844-A4F1-54EA338C125C}" type="presParOf" srcId="{AA3CDACE-2138-7944-8684-BBED9FB2FD1B}" destId="{A910755F-8415-824F-A1BC-526BF2ACDD51}" srcOrd="2" destOrd="0" presId="urn:microsoft.com/office/officeart/2005/8/layout/radial1"/>
    <dgm:cxn modelId="{5A80FF43-7F73-6B48-9279-85EABDAB44E4}" type="presParOf" srcId="{AA3CDACE-2138-7944-8684-BBED9FB2FD1B}" destId="{ACCE5FBD-EF06-4D48-BAA1-D9DDCEB32739}" srcOrd="3" destOrd="0" presId="urn:microsoft.com/office/officeart/2005/8/layout/radial1"/>
    <dgm:cxn modelId="{7FD32BF9-2B69-7E41-9E52-BEE6BC61195A}" type="presParOf" srcId="{ACCE5FBD-EF06-4D48-BAA1-D9DDCEB32739}" destId="{85E9232F-F689-4444-AD9B-04CD69D3A751}" srcOrd="0" destOrd="0" presId="urn:microsoft.com/office/officeart/2005/8/layout/radial1"/>
    <dgm:cxn modelId="{6D8DC661-0C75-484D-A430-E0A48D6F79B0}" type="presParOf" srcId="{AA3CDACE-2138-7944-8684-BBED9FB2FD1B}" destId="{74A662A5-841D-0045-AB01-12CF6A9E26A6}" srcOrd="4" destOrd="0" presId="urn:microsoft.com/office/officeart/2005/8/layout/radial1"/>
    <dgm:cxn modelId="{4443919E-4B32-C148-86FF-3D09BCD754C7}" type="presParOf" srcId="{AA3CDACE-2138-7944-8684-BBED9FB2FD1B}" destId="{F216283B-5829-8B4D-B6C5-28DB563A098B}" srcOrd="5" destOrd="0" presId="urn:microsoft.com/office/officeart/2005/8/layout/radial1"/>
    <dgm:cxn modelId="{574FC544-6D96-8546-B89C-5A802F560B17}" type="presParOf" srcId="{F216283B-5829-8B4D-B6C5-28DB563A098B}" destId="{ECA17AEE-D11B-2442-83E5-931163D84DCA}" srcOrd="0" destOrd="0" presId="urn:microsoft.com/office/officeart/2005/8/layout/radial1"/>
    <dgm:cxn modelId="{3C0D577C-C130-E34C-970F-5C98F9765DF0}" type="presParOf" srcId="{AA3CDACE-2138-7944-8684-BBED9FB2FD1B}" destId="{E3CB4DB1-FEEF-F143-8DDE-F0750C7C75D2}" srcOrd="6" destOrd="0" presId="urn:microsoft.com/office/officeart/2005/8/layout/radial1"/>
    <dgm:cxn modelId="{24DA912C-0167-224E-84CC-25FD9BB47FD1}" type="presParOf" srcId="{AA3CDACE-2138-7944-8684-BBED9FB2FD1B}" destId="{5C440D01-656F-DB44-A721-042B5C2808EC}" srcOrd="7" destOrd="0" presId="urn:microsoft.com/office/officeart/2005/8/layout/radial1"/>
    <dgm:cxn modelId="{21CFAA4A-26FA-304B-A212-60384B848950}" type="presParOf" srcId="{5C440D01-656F-DB44-A721-042B5C2808EC}" destId="{3A923101-AC56-004B-AA0E-5175FC878F81}" srcOrd="0" destOrd="0" presId="urn:microsoft.com/office/officeart/2005/8/layout/radial1"/>
    <dgm:cxn modelId="{43D5EF15-03BF-7B4A-852C-E1E00E5B28E3}" type="presParOf" srcId="{AA3CDACE-2138-7944-8684-BBED9FB2FD1B}" destId="{E6890CA8-74F5-464F-ABB1-0ACF1BE20D32}" srcOrd="8" destOrd="0" presId="urn:microsoft.com/office/officeart/2005/8/layout/radial1"/>
    <dgm:cxn modelId="{4C959975-F233-9F4A-9E7B-DC4D0EB67A1A}" type="presParOf" srcId="{AA3CDACE-2138-7944-8684-BBED9FB2FD1B}" destId="{D604E952-F630-B14F-B5B3-1A4FB44EB331}" srcOrd="9" destOrd="0" presId="urn:microsoft.com/office/officeart/2005/8/layout/radial1"/>
    <dgm:cxn modelId="{15ACF842-9C51-D34F-AB96-44D66EA4B882}" type="presParOf" srcId="{D604E952-F630-B14F-B5B3-1A4FB44EB331}" destId="{6499F2AF-A556-E540-8C32-FCA3271524FB}" srcOrd="0" destOrd="0" presId="urn:microsoft.com/office/officeart/2005/8/layout/radial1"/>
    <dgm:cxn modelId="{92AD4615-3F88-EF41-A910-C50C77A9D6A5}" type="presParOf" srcId="{AA3CDACE-2138-7944-8684-BBED9FB2FD1B}" destId="{0901162A-CB90-9648-98F9-7014031FEE04}" srcOrd="10" destOrd="0" presId="urn:microsoft.com/office/officeart/2005/8/layout/radial1"/>
    <dgm:cxn modelId="{49E065BF-E0C7-CB46-B5C7-7854ADD69609}" type="presParOf" srcId="{AA3CDACE-2138-7944-8684-BBED9FB2FD1B}" destId="{0846D354-F869-874A-A592-2C2C95A6C1CE}" srcOrd="11" destOrd="0" presId="urn:microsoft.com/office/officeart/2005/8/layout/radial1"/>
    <dgm:cxn modelId="{88A5C736-AE1A-6149-8EA3-069C84A2A4B7}" type="presParOf" srcId="{0846D354-F869-874A-A592-2C2C95A6C1CE}" destId="{57421AD8-6BC4-D74A-9B39-8E74471113DB}" srcOrd="0" destOrd="0" presId="urn:microsoft.com/office/officeart/2005/8/layout/radial1"/>
    <dgm:cxn modelId="{8B3680E2-3D16-ED49-A193-8389F3331BD8}" type="presParOf" srcId="{AA3CDACE-2138-7944-8684-BBED9FB2FD1B}" destId="{AE31DA27-CC3F-1648-9AAA-EF124C97BFF8}" srcOrd="12"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AA3EE9-95B4-0F44-9D4C-EDFF2042BF33}" type="doc">
      <dgm:prSet loTypeId="urn:microsoft.com/office/officeart/2005/8/layout/cycle7" loCatId="" qsTypeId="urn:microsoft.com/office/officeart/2005/8/quickstyle/simple4" qsCatId="simple" csTypeId="urn:microsoft.com/office/officeart/2005/8/colors/accent1_2" csCatId="accent1" phldr="1"/>
      <dgm:spPr/>
      <dgm:t>
        <a:bodyPr/>
        <a:lstStyle/>
        <a:p>
          <a:endParaRPr lang="en-US"/>
        </a:p>
      </dgm:t>
    </dgm:pt>
    <dgm:pt modelId="{00D15F2A-04E7-6448-8C21-46E34EC44855}">
      <dgm:prSet phldrT="[Text]"/>
      <dgm:spPr/>
      <dgm:t>
        <a:bodyPr/>
        <a:lstStyle/>
        <a:p>
          <a:r>
            <a:rPr lang="en-US" dirty="0" smtClean="0"/>
            <a:t>Universal </a:t>
          </a:r>
          <a:endParaRPr lang="en-US" dirty="0"/>
        </a:p>
      </dgm:t>
    </dgm:pt>
    <dgm:pt modelId="{A197E02D-19A7-3B42-B134-DAF95A22A98A}" type="parTrans" cxnId="{F28FC737-D248-314A-8D3E-2304492C19CD}">
      <dgm:prSet/>
      <dgm:spPr/>
      <dgm:t>
        <a:bodyPr/>
        <a:lstStyle/>
        <a:p>
          <a:endParaRPr lang="en-US"/>
        </a:p>
      </dgm:t>
    </dgm:pt>
    <dgm:pt modelId="{3418FF11-B440-0B41-A035-2C4918CCF8B6}" type="sibTrans" cxnId="{F28FC737-D248-314A-8D3E-2304492C19CD}">
      <dgm:prSet/>
      <dgm:spPr/>
      <dgm:t>
        <a:bodyPr/>
        <a:lstStyle/>
        <a:p>
          <a:endParaRPr lang="en-US" dirty="0"/>
        </a:p>
      </dgm:t>
    </dgm:pt>
    <dgm:pt modelId="{77CB9F14-4AEC-E549-9837-BF227EDD797C}">
      <dgm:prSet phldrT="[Text]"/>
      <dgm:spPr/>
      <dgm:t>
        <a:bodyPr/>
        <a:lstStyle/>
        <a:p>
          <a:r>
            <a:rPr lang="en-US" dirty="0" smtClean="0"/>
            <a:t>Social</a:t>
          </a:r>
          <a:endParaRPr lang="en-US" dirty="0"/>
        </a:p>
      </dgm:t>
    </dgm:pt>
    <dgm:pt modelId="{9C9D80C9-065D-7E45-9781-1C6D3A50B332}" type="parTrans" cxnId="{0ED19EC4-389E-E440-8A62-8513FB8F7D6C}">
      <dgm:prSet/>
      <dgm:spPr/>
      <dgm:t>
        <a:bodyPr/>
        <a:lstStyle/>
        <a:p>
          <a:endParaRPr lang="en-US"/>
        </a:p>
      </dgm:t>
    </dgm:pt>
    <dgm:pt modelId="{90EDF112-E895-B44F-BDE1-188C2621D1D7}" type="sibTrans" cxnId="{0ED19EC4-389E-E440-8A62-8513FB8F7D6C}">
      <dgm:prSet/>
      <dgm:spPr/>
      <dgm:t>
        <a:bodyPr/>
        <a:lstStyle/>
        <a:p>
          <a:endParaRPr lang="en-US" dirty="0"/>
        </a:p>
      </dgm:t>
    </dgm:pt>
    <dgm:pt modelId="{BA7722C5-49B8-E94E-9134-C1B0151DA71D}">
      <dgm:prSet phldrT="[Text]"/>
      <dgm:spPr/>
      <dgm:t>
        <a:bodyPr/>
        <a:lstStyle/>
        <a:p>
          <a:r>
            <a:rPr lang="en-US" dirty="0" smtClean="0"/>
            <a:t>Individual </a:t>
          </a:r>
          <a:endParaRPr lang="en-US" dirty="0"/>
        </a:p>
      </dgm:t>
    </dgm:pt>
    <dgm:pt modelId="{3AB2D17A-7D0B-644D-BD20-6DDDB8AE2963}" type="parTrans" cxnId="{CE550449-202C-7646-B3E5-5F7FE3DB613D}">
      <dgm:prSet/>
      <dgm:spPr/>
      <dgm:t>
        <a:bodyPr/>
        <a:lstStyle/>
        <a:p>
          <a:endParaRPr lang="en-US"/>
        </a:p>
      </dgm:t>
    </dgm:pt>
    <dgm:pt modelId="{990661E3-84C1-7746-9275-7A3E3564951B}" type="sibTrans" cxnId="{CE550449-202C-7646-B3E5-5F7FE3DB613D}">
      <dgm:prSet/>
      <dgm:spPr/>
      <dgm:t>
        <a:bodyPr/>
        <a:lstStyle/>
        <a:p>
          <a:pPr rtl="0"/>
          <a:endParaRPr lang="en-US" dirty="0"/>
        </a:p>
      </dgm:t>
    </dgm:pt>
    <dgm:pt modelId="{6ABF7717-51AB-274B-B7E8-931E487F25E5}" type="pres">
      <dgm:prSet presAssocID="{95AA3EE9-95B4-0F44-9D4C-EDFF2042BF33}" presName="Name0" presStyleCnt="0">
        <dgm:presLayoutVars>
          <dgm:dir/>
          <dgm:resizeHandles val="exact"/>
        </dgm:presLayoutVars>
      </dgm:prSet>
      <dgm:spPr/>
      <dgm:t>
        <a:bodyPr/>
        <a:lstStyle/>
        <a:p>
          <a:endParaRPr lang="en-US"/>
        </a:p>
      </dgm:t>
    </dgm:pt>
    <dgm:pt modelId="{4F7BCBE0-3CDC-1E4D-9B8B-74544DD785C5}" type="pres">
      <dgm:prSet presAssocID="{00D15F2A-04E7-6448-8C21-46E34EC44855}" presName="node" presStyleLbl="node1" presStyleIdx="0" presStyleCnt="3">
        <dgm:presLayoutVars>
          <dgm:bulletEnabled val="1"/>
        </dgm:presLayoutVars>
      </dgm:prSet>
      <dgm:spPr/>
      <dgm:t>
        <a:bodyPr/>
        <a:lstStyle/>
        <a:p>
          <a:endParaRPr lang="en-US"/>
        </a:p>
      </dgm:t>
    </dgm:pt>
    <dgm:pt modelId="{FB6A4EEA-CEE6-BB4F-8AE3-9E0972116774}" type="pres">
      <dgm:prSet presAssocID="{3418FF11-B440-0B41-A035-2C4918CCF8B6}" presName="sibTrans" presStyleLbl="sibTrans2D1" presStyleIdx="0" presStyleCnt="3"/>
      <dgm:spPr/>
      <dgm:t>
        <a:bodyPr/>
        <a:lstStyle/>
        <a:p>
          <a:endParaRPr lang="en-US"/>
        </a:p>
      </dgm:t>
    </dgm:pt>
    <dgm:pt modelId="{9A4F921E-9C18-7341-8721-12BD15F072B6}" type="pres">
      <dgm:prSet presAssocID="{3418FF11-B440-0B41-A035-2C4918CCF8B6}" presName="connectorText" presStyleLbl="sibTrans2D1" presStyleIdx="0" presStyleCnt="3"/>
      <dgm:spPr/>
      <dgm:t>
        <a:bodyPr/>
        <a:lstStyle/>
        <a:p>
          <a:endParaRPr lang="en-US"/>
        </a:p>
      </dgm:t>
    </dgm:pt>
    <dgm:pt modelId="{8CF1A669-F6B4-0849-9394-2E42FABBFFEF}" type="pres">
      <dgm:prSet presAssocID="{77CB9F14-4AEC-E549-9837-BF227EDD797C}" presName="node" presStyleLbl="node1" presStyleIdx="1" presStyleCnt="3">
        <dgm:presLayoutVars>
          <dgm:bulletEnabled val="1"/>
        </dgm:presLayoutVars>
      </dgm:prSet>
      <dgm:spPr/>
      <dgm:t>
        <a:bodyPr/>
        <a:lstStyle/>
        <a:p>
          <a:endParaRPr lang="en-US"/>
        </a:p>
      </dgm:t>
    </dgm:pt>
    <dgm:pt modelId="{B6F6B913-2FF2-A845-A587-7AD37B8862F3}" type="pres">
      <dgm:prSet presAssocID="{90EDF112-E895-B44F-BDE1-188C2621D1D7}" presName="sibTrans" presStyleLbl="sibTrans2D1" presStyleIdx="1" presStyleCnt="3"/>
      <dgm:spPr/>
      <dgm:t>
        <a:bodyPr/>
        <a:lstStyle/>
        <a:p>
          <a:endParaRPr lang="en-US"/>
        </a:p>
      </dgm:t>
    </dgm:pt>
    <dgm:pt modelId="{7C2B12EA-669E-BF40-9DCD-14D7C451CD18}" type="pres">
      <dgm:prSet presAssocID="{90EDF112-E895-B44F-BDE1-188C2621D1D7}" presName="connectorText" presStyleLbl="sibTrans2D1" presStyleIdx="1" presStyleCnt="3"/>
      <dgm:spPr/>
      <dgm:t>
        <a:bodyPr/>
        <a:lstStyle/>
        <a:p>
          <a:endParaRPr lang="en-US"/>
        </a:p>
      </dgm:t>
    </dgm:pt>
    <dgm:pt modelId="{F8DD815C-CB21-6547-B32E-19129329FDDE}" type="pres">
      <dgm:prSet presAssocID="{BA7722C5-49B8-E94E-9134-C1B0151DA71D}" presName="node" presStyleLbl="node1" presStyleIdx="2" presStyleCnt="3">
        <dgm:presLayoutVars>
          <dgm:bulletEnabled val="1"/>
        </dgm:presLayoutVars>
      </dgm:prSet>
      <dgm:spPr/>
      <dgm:t>
        <a:bodyPr/>
        <a:lstStyle/>
        <a:p>
          <a:endParaRPr lang="en-US"/>
        </a:p>
      </dgm:t>
    </dgm:pt>
    <dgm:pt modelId="{45BE65F9-08BC-A347-91D2-D4FC72535A61}" type="pres">
      <dgm:prSet presAssocID="{990661E3-84C1-7746-9275-7A3E3564951B}" presName="sibTrans" presStyleLbl="sibTrans2D1" presStyleIdx="2" presStyleCnt="3"/>
      <dgm:spPr/>
      <dgm:t>
        <a:bodyPr/>
        <a:lstStyle/>
        <a:p>
          <a:endParaRPr lang="en-US"/>
        </a:p>
      </dgm:t>
    </dgm:pt>
    <dgm:pt modelId="{0F9DDA9E-4552-164B-8893-28451BF2442B}" type="pres">
      <dgm:prSet presAssocID="{990661E3-84C1-7746-9275-7A3E3564951B}" presName="connectorText" presStyleLbl="sibTrans2D1" presStyleIdx="2" presStyleCnt="3"/>
      <dgm:spPr/>
      <dgm:t>
        <a:bodyPr/>
        <a:lstStyle/>
        <a:p>
          <a:endParaRPr lang="en-US"/>
        </a:p>
      </dgm:t>
    </dgm:pt>
  </dgm:ptLst>
  <dgm:cxnLst>
    <dgm:cxn modelId="{2FD332D6-BA7E-1640-99CA-2B8F192BD18C}" type="presOf" srcId="{95AA3EE9-95B4-0F44-9D4C-EDFF2042BF33}" destId="{6ABF7717-51AB-274B-B7E8-931E487F25E5}" srcOrd="0" destOrd="0" presId="urn:microsoft.com/office/officeart/2005/8/layout/cycle7"/>
    <dgm:cxn modelId="{90E341B6-754F-E746-9022-FBB09F2DD06A}" type="presOf" srcId="{00D15F2A-04E7-6448-8C21-46E34EC44855}" destId="{4F7BCBE0-3CDC-1E4D-9B8B-74544DD785C5}" srcOrd="0" destOrd="0" presId="urn:microsoft.com/office/officeart/2005/8/layout/cycle7"/>
    <dgm:cxn modelId="{7C36DC73-301A-E741-B64C-F985808D1C96}" type="presOf" srcId="{90EDF112-E895-B44F-BDE1-188C2621D1D7}" destId="{7C2B12EA-669E-BF40-9DCD-14D7C451CD18}" srcOrd="1" destOrd="0" presId="urn:microsoft.com/office/officeart/2005/8/layout/cycle7"/>
    <dgm:cxn modelId="{CE550449-202C-7646-B3E5-5F7FE3DB613D}" srcId="{95AA3EE9-95B4-0F44-9D4C-EDFF2042BF33}" destId="{BA7722C5-49B8-E94E-9134-C1B0151DA71D}" srcOrd="2" destOrd="0" parTransId="{3AB2D17A-7D0B-644D-BD20-6DDDB8AE2963}" sibTransId="{990661E3-84C1-7746-9275-7A3E3564951B}"/>
    <dgm:cxn modelId="{0ED19EC4-389E-E440-8A62-8513FB8F7D6C}" srcId="{95AA3EE9-95B4-0F44-9D4C-EDFF2042BF33}" destId="{77CB9F14-4AEC-E549-9837-BF227EDD797C}" srcOrd="1" destOrd="0" parTransId="{9C9D80C9-065D-7E45-9781-1C6D3A50B332}" sibTransId="{90EDF112-E895-B44F-BDE1-188C2621D1D7}"/>
    <dgm:cxn modelId="{C141625A-62AE-4146-A512-3080B5309BB6}" type="presOf" srcId="{77CB9F14-4AEC-E549-9837-BF227EDD797C}" destId="{8CF1A669-F6B4-0849-9394-2E42FABBFFEF}" srcOrd="0" destOrd="0" presId="urn:microsoft.com/office/officeart/2005/8/layout/cycle7"/>
    <dgm:cxn modelId="{2A78C989-3BB4-4946-BF0B-CBB77D6F85FE}" type="presOf" srcId="{3418FF11-B440-0B41-A035-2C4918CCF8B6}" destId="{9A4F921E-9C18-7341-8721-12BD15F072B6}" srcOrd="1" destOrd="0" presId="urn:microsoft.com/office/officeart/2005/8/layout/cycle7"/>
    <dgm:cxn modelId="{ABC94680-EBFC-C340-A2D5-B1C5739951FA}" type="presOf" srcId="{990661E3-84C1-7746-9275-7A3E3564951B}" destId="{0F9DDA9E-4552-164B-8893-28451BF2442B}" srcOrd="1" destOrd="0" presId="urn:microsoft.com/office/officeart/2005/8/layout/cycle7"/>
    <dgm:cxn modelId="{2FD709D5-1A28-D746-8440-4AB5AA43EF7C}" type="presOf" srcId="{990661E3-84C1-7746-9275-7A3E3564951B}" destId="{45BE65F9-08BC-A347-91D2-D4FC72535A61}" srcOrd="0" destOrd="0" presId="urn:microsoft.com/office/officeart/2005/8/layout/cycle7"/>
    <dgm:cxn modelId="{F28FC737-D248-314A-8D3E-2304492C19CD}" srcId="{95AA3EE9-95B4-0F44-9D4C-EDFF2042BF33}" destId="{00D15F2A-04E7-6448-8C21-46E34EC44855}" srcOrd="0" destOrd="0" parTransId="{A197E02D-19A7-3B42-B134-DAF95A22A98A}" sibTransId="{3418FF11-B440-0B41-A035-2C4918CCF8B6}"/>
    <dgm:cxn modelId="{D4537815-C589-3744-BEC6-6BD4DB9AE292}" type="presOf" srcId="{BA7722C5-49B8-E94E-9134-C1B0151DA71D}" destId="{F8DD815C-CB21-6547-B32E-19129329FDDE}" srcOrd="0" destOrd="0" presId="urn:microsoft.com/office/officeart/2005/8/layout/cycle7"/>
    <dgm:cxn modelId="{04759BE7-07C2-0447-BFE8-3E073C7F6C95}" type="presOf" srcId="{3418FF11-B440-0B41-A035-2C4918CCF8B6}" destId="{FB6A4EEA-CEE6-BB4F-8AE3-9E0972116774}" srcOrd="0" destOrd="0" presId="urn:microsoft.com/office/officeart/2005/8/layout/cycle7"/>
    <dgm:cxn modelId="{2AFB4305-9B8B-9740-9B1A-7F1A164618DA}" type="presOf" srcId="{90EDF112-E895-B44F-BDE1-188C2621D1D7}" destId="{B6F6B913-2FF2-A845-A587-7AD37B8862F3}" srcOrd="0" destOrd="0" presId="urn:microsoft.com/office/officeart/2005/8/layout/cycle7"/>
    <dgm:cxn modelId="{FC385EE5-C158-3E47-B3B3-7C42787843B9}" type="presParOf" srcId="{6ABF7717-51AB-274B-B7E8-931E487F25E5}" destId="{4F7BCBE0-3CDC-1E4D-9B8B-74544DD785C5}" srcOrd="0" destOrd="0" presId="urn:microsoft.com/office/officeart/2005/8/layout/cycle7"/>
    <dgm:cxn modelId="{6BF5CEB6-918C-304D-96E6-17074158BAB2}" type="presParOf" srcId="{6ABF7717-51AB-274B-B7E8-931E487F25E5}" destId="{FB6A4EEA-CEE6-BB4F-8AE3-9E0972116774}" srcOrd="1" destOrd="0" presId="urn:microsoft.com/office/officeart/2005/8/layout/cycle7"/>
    <dgm:cxn modelId="{DBFC334C-921F-3544-AA4B-6CFF100523FC}" type="presParOf" srcId="{FB6A4EEA-CEE6-BB4F-8AE3-9E0972116774}" destId="{9A4F921E-9C18-7341-8721-12BD15F072B6}" srcOrd="0" destOrd="0" presId="urn:microsoft.com/office/officeart/2005/8/layout/cycle7"/>
    <dgm:cxn modelId="{DDD4813E-2F45-9B48-98D0-846CF6C457D1}" type="presParOf" srcId="{6ABF7717-51AB-274B-B7E8-931E487F25E5}" destId="{8CF1A669-F6B4-0849-9394-2E42FABBFFEF}" srcOrd="2" destOrd="0" presId="urn:microsoft.com/office/officeart/2005/8/layout/cycle7"/>
    <dgm:cxn modelId="{0520E7F1-7886-D145-BE56-4C5B1548B407}" type="presParOf" srcId="{6ABF7717-51AB-274B-B7E8-931E487F25E5}" destId="{B6F6B913-2FF2-A845-A587-7AD37B8862F3}" srcOrd="3" destOrd="0" presId="urn:microsoft.com/office/officeart/2005/8/layout/cycle7"/>
    <dgm:cxn modelId="{0F413408-DD96-FF41-8437-7C37FB213077}" type="presParOf" srcId="{B6F6B913-2FF2-A845-A587-7AD37B8862F3}" destId="{7C2B12EA-669E-BF40-9DCD-14D7C451CD18}" srcOrd="0" destOrd="0" presId="urn:microsoft.com/office/officeart/2005/8/layout/cycle7"/>
    <dgm:cxn modelId="{E7741D5F-AB11-BE48-B8CB-D2D8E66A4BBE}" type="presParOf" srcId="{6ABF7717-51AB-274B-B7E8-931E487F25E5}" destId="{F8DD815C-CB21-6547-B32E-19129329FDDE}" srcOrd="4" destOrd="0" presId="urn:microsoft.com/office/officeart/2005/8/layout/cycle7"/>
    <dgm:cxn modelId="{9CBC1DFB-CACF-384C-A764-AADA6CA75F46}" type="presParOf" srcId="{6ABF7717-51AB-274B-B7E8-931E487F25E5}" destId="{45BE65F9-08BC-A347-91D2-D4FC72535A61}" srcOrd="5" destOrd="0" presId="urn:microsoft.com/office/officeart/2005/8/layout/cycle7"/>
    <dgm:cxn modelId="{A8FFC1B4-CA4F-D147-8DF8-B4DED56CF6F1}" type="presParOf" srcId="{45BE65F9-08BC-A347-91D2-D4FC72535A61}" destId="{0F9DDA9E-4552-164B-8893-28451BF2442B}"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740B792-D768-47D0-8A54-3CB46700AC9F}" type="doc">
      <dgm:prSet loTypeId="urn:microsoft.com/office/officeart/2005/8/layout/arrow1" loCatId="relationship" qsTypeId="urn:microsoft.com/office/officeart/2005/8/quickstyle/simple1" qsCatId="simple" csTypeId="urn:microsoft.com/office/officeart/2005/8/colors/accent1_2" csCatId="accent1" phldr="1"/>
      <dgm:spPr/>
      <dgm:t>
        <a:bodyPr/>
        <a:lstStyle/>
        <a:p>
          <a:endParaRPr lang="en-US"/>
        </a:p>
      </dgm:t>
    </dgm:pt>
    <dgm:pt modelId="{E18ECB73-EA74-44C7-A28F-3C18A1EF6F7E}">
      <dgm:prSet phldrT="[Text]"/>
      <dgm:spPr/>
      <dgm:t>
        <a:bodyPr/>
        <a:lstStyle/>
        <a:p>
          <a:r>
            <a:rPr lang="en-US" dirty="0" smtClean="0"/>
            <a:t>Individual Approach</a:t>
          </a:r>
          <a:endParaRPr lang="en-US" dirty="0"/>
        </a:p>
      </dgm:t>
    </dgm:pt>
    <dgm:pt modelId="{DAEB1DB7-6155-42C8-9B10-421963AC39F4}" type="parTrans" cxnId="{8A103BE9-8BA5-46C6-960E-82FB8A33E2B3}">
      <dgm:prSet/>
      <dgm:spPr/>
      <dgm:t>
        <a:bodyPr/>
        <a:lstStyle/>
        <a:p>
          <a:endParaRPr lang="en-US"/>
        </a:p>
      </dgm:t>
    </dgm:pt>
    <dgm:pt modelId="{DE286ECB-EDF6-44F2-8FF9-8BB088AA5445}" type="sibTrans" cxnId="{8A103BE9-8BA5-46C6-960E-82FB8A33E2B3}">
      <dgm:prSet/>
      <dgm:spPr/>
      <dgm:t>
        <a:bodyPr/>
        <a:lstStyle/>
        <a:p>
          <a:endParaRPr lang="en-US"/>
        </a:p>
      </dgm:t>
    </dgm:pt>
    <dgm:pt modelId="{F0594DB9-BBB3-4E3F-AEC1-F287C8D6C27D}">
      <dgm:prSet phldrT="[Text]"/>
      <dgm:spPr/>
      <dgm:t>
        <a:bodyPr/>
        <a:lstStyle/>
        <a:p>
          <a:r>
            <a:rPr lang="en-US" dirty="0" smtClean="0"/>
            <a:t>Social Model</a:t>
          </a:r>
          <a:endParaRPr lang="en-US" dirty="0"/>
        </a:p>
      </dgm:t>
    </dgm:pt>
    <dgm:pt modelId="{169ADAAA-53D1-4513-9674-77F767DFC05B}" type="parTrans" cxnId="{1E6987B7-D06A-4EEB-9F09-CB175B1D0E5F}">
      <dgm:prSet/>
      <dgm:spPr/>
      <dgm:t>
        <a:bodyPr/>
        <a:lstStyle/>
        <a:p>
          <a:endParaRPr lang="en-US"/>
        </a:p>
      </dgm:t>
    </dgm:pt>
    <dgm:pt modelId="{6A12DBA4-6FDE-4725-B4A9-444C26655D77}" type="sibTrans" cxnId="{1E6987B7-D06A-4EEB-9F09-CB175B1D0E5F}">
      <dgm:prSet/>
      <dgm:spPr/>
      <dgm:t>
        <a:bodyPr/>
        <a:lstStyle/>
        <a:p>
          <a:endParaRPr lang="en-US"/>
        </a:p>
      </dgm:t>
    </dgm:pt>
    <dgm:pt modelId="{EEBD7786-443D-477C-ACDE-9A0CED8FB7BB}" type="pres">
      <dgm:prSet presAssocID="{A740B792-D768-47D0-8A54-3CB46700AC9F}" presName="cycle" presStyleCnt="0">
        <dgm:presLayoutVars>
          <dgm:dir/>
          <dgm:resizeHandles val="exact"/>
        </dgm:presLayoutVars>
      </dgm:prSet>
      <dgm:spPr/>
      <dgm:t>
        <a:bodyPr/>
        <a:lstStyle/>
        <a:p>
          <a:endParaRPr lang="en-US"/>
        </a:p>
      </dgm:t>
    </dgm:pt>
    <dgm:pt modelId="{3D3DCCA4-B5E5-4EB0-BBC9-1E5E3CC5316A}" type="pres">
      <dgm:prSet presAssocID="{E18ECB73-EA74-44C7-A28F-3C18A1EF6F7E}" presName="arrow" presStyleLbl="node1" presStyleIdx="0" presStyleCnt="2">
        <dgm:presLayoutVars>
          <dgm:bulletEnabled val="1"/>
        </dgm:presLayoutVars>
      </dgm:prSet>
      <dgm:spPr/>
      <dgm:t>
        <a:bodyPr/>
        <a:lstStyle/>
        <a:p>
          <a:endParaRPr lang="en-US"/>
        </a:p>
      </dgm:t>
    </dgm:pt>
    <dgm:pt modelId="{2BAFCBF5-0697-4DCB-A0E4-3D5818DD6A8E}" type="pres">
      <dgm:prSet presAssocID="{F0594DB9-BBB3-4E3F-AEC1-F287C8D6C27D}" presName="arrow" presStyleLbl="node1" presStyleIdx="1" presStyleCnt="2">
        <dgm:presLayoutVars>
          <dgm:bulletEnabled val="1"/>
        </dgm:presLayoutVars>
      </dgm:prSet>
      <dgm:spPr/>
      <dgm:t>
        <a:bodyPr/>
        <a:lstStyle/>
        <a:p>
          <a:endParaRPr lang="en-US"/>
        </a:p>
      </dgm:t>
    </dgm:pt>
  </dgm:ptLst>
  <dgm:cxnLst>
    <dgm:cxn modelId="{4A57E559-5DE4-4446-908C-F1808D87D124}" type="presOf" srcId="{F0594DB9-BBB3-4E3F-AEC1-F287C8D6C27D}" destId="{2BAFCBF5-0697-4DCB-A0E4-3D5818DD6A8E}" srcOrd="0" destOrd="0" presId="urn:microsoft.com/office/officeart/2005/8/layout/arrow1"/>
    <dgm:cxn modelId="{7B8D0438-9E7A-41BD-B589-2E907DCDBD7B}" type="presOf" srcId="{A740B792-D768-47D0-8A54-3CB46700AC9F}" destId="{EEBD7786-443D-477C-ACDE-9A0CED8FB7BB}" srcOrd="0" destOrd="0" presId="urn:microsoft.com/office/officeart/2005/8/layout/arrow1"/>
    <dgm:cxn modelId="{8A103BE9-8BA5-46C6-960E-82FB8A33E2B3}" srcId="{A740B792-D768-47D0-8A54-3CB46700AC9F}" destId="{E18ECB73-EA74-44C7-A28F-3C18A1EF6F7E}" srcOrd="0" destOrd="0" parTransId="{DAEB1DB7-6155-42C8-9B10-421963AC39F4}" sibTransId="{DE286ECB-EDF6-44F2-8FF9-8BB088AA5445}"/>
    <dgm:cxn modelId="{1E6987B7-D06A-4EEB-9F09-CB175B1D0E5F}" srcId="{A740B792-D768-47D0-8A54-3CB46700AC9F}" destId="{F0594DB9-BBB3-4E3F-AEC1-F287C8D6C27D}" srcOrd="1" destOrd="0" parTransId="{169ADAAA-53D1-4513-9674-77F767DFC05B}" sibTransId="{6A12DBA4-6FDE-4725-B4A9-444C26655D77}"/>
    <dgm:cxn modelId="{667DE65A-E30D-4AE8-BA3C-BD96B1F4538B}" type="presOf" srcId="{E18ECB73-EA74-44C7-A28F-3C18A1EF6F7E}" destId="{3D3DCCA4-B5E5-4EB0-BBC9-1E5E3CC5316A}" srcOrd="0" destOrd="0" presId="urn:microsoft.com/office/officeart/2005/8/layout/arrow1"/>
    <dgm:cxn modelId="{D088EF0E-31DB-4F93-8349-D5AD72A60B8D}" type="presParOf" srcId="{EEBD7786-443D-477C-ACDE-9A0CED8FB7BB}" destId="{3D3DCCA4-B5E5-4EB0-BBC9-1E5E3CC5316A}" srcOrd="0" destOrd="0" presId="urn:microsoft.com/office/officeart/2005/8/layout/arrow1"/>
    <dgm:cxn modelId="{16BD64C9-1EA7-41D7-8ABE-47C6FF909A05}" type="presParOf" srcId="{EEBD7786-443D-477C-ACDE-9A0CED8FB7BB}" destId="{2BAFCBF5-0697-4DCB-A0E4-3D5818DD6A8E}" srcOrd="1" destOrd="0" presId="urn:microsoft.com/office/officeart/2005/8/layout/arrow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C0C74766-E883-4E69-A829-3CA290329508}" type="datetimeFigureOut">
              <a:rPr lang="en-US" smtClean="0"/>
              <a:t>6/27/2017</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159C5A5C-D20A-4B59-A066-4006E215F397}" type="slidenum">
              <a:rPr lang="en-US" smtClean="0"/>
              <a:t>‹#›</a:t>
            </a:fld>
            <a:endParaRPr lang="en-US" dirty="0"/>
          </a:p>
        </p:txBody>
      </p:sp>
    </p:spTree>
    <p:extLst>
      <p:ext uri="{BB962C8B-B14F-4D97-AF65-F5344CB8AC3E}">
        <p14:creationId xmlns:p14="http://schemas.microsoft.com/office/powerpoint/2010/main" val="4145924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8" tIns="46584" rIns="93168" bIns="46584"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68" tIns="46584" rIns="93168" bIns="46584" rtlCol="0"/>
          <a:lstStyle>
            <a:lvl1pPr algn="r">
              <a:defRPr sz="1200"/>
            </a:lvl1pPr>
          </a:lstStyle>
          <a:p>
            <a:fld id="{BA3212A8-CED6-F14E-83F3-9A269D6694C3}" type="datetimeFigureOut">
              <a:rPr lang="en-US" smtClean="0"/>
              <a:t>6/27/2017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8" tIns="46584" rIns="93168" bIns="46584" rtlCol="0" anchor="ctr"/>
          <a:lstStyle/>
          <a:p>
            <a:endParaRPr lang="en-US" dirty="0"/>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3168" tIns="46584" rIns="93168" bIns="4658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6433"/>
          </a:xfrm>
          <a:prstGeom prst="rect">
            <a:avLst/>
          </a:prstGeom>
        </p:spPr>
        <p:txBody>
          <a:bodyPr vert="horz" lIns="93168" tIns="46584" rIns="93168" bIns="465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68" tIns="46584" rIns="93168" bIns="46584" rtlCol="0" anchor="b"/>
          <a:lstStyle>
            <a:lvl1pPr algn="r">
              <a:defRPr sz="1200"/>
            </a:lvl1pPr>
          </a:lstStyle>
          <a:p>
            <a:fld id="{8AD4A03A-73C7-0B4D-A990-6ADF63542D3D}" type="slidenum">
              <a:rPr lang="en-US" smtClean="0"/>
              <a:t>‹#›</a:t>
            </a:fld>
            <a:endParaRPr lang="en-US" dirty="0"/>
          </a:p>
        </p:txBody>
      </p:sp>
    </p:spTree>
    <p:extLst>
      <p:ext uri="{BB962C8B-B14F-4D97-AF65-F5344CB8AC3E}">
        <p14:creationId xmlns:p14="http://schemas.microsoft.com/office/powerpoint/2010/main" val="338562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D4A03A-73C7-0B4D-A990-6ADF63542D3D}" type="slidenum">
              <a:rPr lang="en-US" smtClean="0"/>
              <a:t>1</a:t>
            </a:fld>
            <a:endParaRPr lang="en-US" dirty="0"/>
          </a:p>
        </p:txBody>
      </p:sp>
    </p:spTree>
    <p:extLst>
      <p:ext uri="{BB962C8B-B14F-4D97-AF65-F5344CB8AC3E}">
        <p14:creationId xmlns:p14="http://schemas.microsoft.com/office/powerpoint/2010/main" val="2554513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D4A03A-73C7-0B4D-A990-6ADF63542D3D}" type="slidenum">
              <a:rPr lang="en-US" smtClean="0"/>
              <a:t>11</a:t>
            </a:fld>
            <a:endParaRPr lang="en-US" dirty="0"/>
          </a:p>
        </p:txBody>
      </p:sp>
    </p:spTree>
    <p:extLst>
      <p:ext uri="{BB962C8B-B14F-4D97-AF65-F5344CB8AC3E}">
        <p14:creationId xmlns:p14="http://schemas.microsoft.com/office/powerpoint/2010/main" val="526426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D4A03A-73C7-0B4D-A990-6ADF63542D3D}" type="slidenum">
              <a:rPr lang="en-US" smtClean="0"/>
              <a:t>12</a:t>
            </a:fld>
            <a:endParaRPr lang="en-US" dirty="0"/>
          </a:p>
        </p:txBody>
      </p:sp>
    </p:spTree>
    <p:extLst>
      <p:ext uri="{BB962C8B-B14F-4D97-AF65-F5344CB8AC3E}">
        <p14:creationId xmlns:p14="http://schemas.microsoft.com/office/powerpoint/2010/main" val="1483446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D4A03A-73C7-0B4D-A990-6ADF63542D3D}" type="slidenum">
              <a:rPr lang="en-US" smtClean="0"/>
              <a:t>13</a:t>
            </a:fld>
            <a:endParaRPr lang="en-US" dirty="0"/>
          </a:p>
        </p:txBody>
      </p:sp>
    </p:spTree>
    <p:extLst>
      <p:ext uri="{BB962C8B-B14F-4D97-AF65-F5344CB8AC3E}">
        <p14:creationId xmlns:p14="http://schemas.microsoft.com/office/powerpoint/2010/main" val="2710915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D4A03A-73C7-0B4D-A990-6ADF63542D3D}" type="slidenum">
              <a:rPr lang="en-US" smtClean="0"/>
              <a:t>14</a:t>
            </a:fld>
            <a:endParaRPr lang="en-US" dirty="0"/>
          </a:p>
        </p:txBody>
      </p:sp>
    </p:spTree>
    <p:extLst>
      <p:ext uri="{BB962C8B-B14F-4D97-AF65-F5344CB8AC3E}">
        <p14:creationId xmlns:p14="http://schemas.microsoft.com/office/powerpoint/2010/main" val="28336924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D4A03A-73C7-0B4D-A990-6ADF63542D3D}" type="slidenum">
              <a:rPr lang="en-US" smtClean="0"/>
              <a:t>15</a:t>
            </a:fld>
            <a:endParaRPr lang="en-US" dirty="0"/>
          </a:p>
        </p:txBody>
      </p:sp>
    </p:spTree>
    <p:extLst>
      <p:ext uri="{BB962C8B-B14F-4D97-AF65-F5344CB8AC3E}">
        <p14:creationId xmlns:p14="http://schemas.microsoft.com/office/powerpoint/2010/main" val="5685575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D4A03A-73C7-0B4D-A990-6ADF63542D3D}" type="slidenum">
              <a:rPr lang="en-US" smtClean="0"/>
              <a:t>18</a:t>
            </a:fld>
            <a:endParaRPr lang="en-US" dirty="0"/>
          </a:p>
        </p:txBody>
      </p:sp>
    </p:spTree>
    <p:extLst>
      <p:ext uri="{BB962C8B-B14F-4D97-AF65-F5344CB8AC3E}">
        <p14:creationId xmlns:p14="http://schemas.microsoft.com/office/powerpoint/2010/main" val="1830704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checklist is a table of</a:t>
            </a:r>
            <a:r>
              <a:rPr lang="en-US" baseline="0" dirty="0" smtClean="0"/>
              <a:t> 4 columns and 16 rows.  The first column lists the topics DS could review: organization </a:t>
            </a:r>
            <a:r>
              <a:rPr lang="mr-IN" baseline="0" dirty="0" smtClean="0"/>
              <a:t>–</a:t>
            </a:r>
            <a:r>
              <a:rPr lang="en-US" baseline="0" dirty="0" smtClean="0"/>
              <a:t> mission statement, policies and procedures, HR/job descriptions, and assessment; Program and services </a:t>
            </a:r>
            <a:r>
              <a:rPr lang="mr-IN" baseline="0" dirty="0" smtClean="0"/>
              <a:t>–</a:t>
            </a:r>
            <a:r>
              <a:rPr lang="en-US" baseline="0" dirty="0" smtClean="0"/>
              <a:t> documentation guidelines, letters to faculty, test proctoring and accommodations </a:t>
            </a:r>
            <a:r>
              <a:rPr lang="mr-IN" baseline="0" dirty="0" smtClean="0"/>
              <a:t>–</a:t>
            </a:r>
            <a:r>
              <a:rPr lang="en-US" baseline="0" dirty="0" smtClean="0"/>
              <a:t> note takers; and outreach </a:t>
            </a:r>
            <a:r>
              <a:rPr lang="mr-IN" baseline="0" dirty="0" smtClean="0"/>
              <a:t>–</a:t>
            </a:r>
            <a:r>
              <a:rPr lang="en-US" baseline="0" dirty="0" smtClean="0"/>
              <a:t> website, faculty training, and student development.  The other 3 columns are date reviewed, action needed and update completed.  These column are to be filled in by the office as completed.  </a:t>
            </a:r>
            <a:endParaRPr lang="en-US" dirty="0"/>
          </a:p>
        </p:txBody>
      </p:sp>
      <p:sp>
        <p:nvSpPr>
          <p:cNvPr id="4" name="Slide Number Placeholder 3"/>
          <p:cNvSpPr>
            <a:spLocks noGrp="1"/>
          </p:cNvSpPr>
          <p:nvPr>
            <p:ph type="sldNum" sz="quarter" idx="10"/>
          </p:nvPr>
        </p:nvSpPr>
        <p:spPr/>
        <p:txBody>
          <a:bodyPr/>
          <a:lstStyle/>
          <a:p>
            <a:fld id="{8AD4A03A-73C7-0B4D-A990-6ADF63542D3D}" type="slidenum">
              <a:rPr lang="en-US" smtClean="0"/>
              <a:t>25</a:t>
            </a:fld>
            <a:endParaRPr lang="en-US" dirty="0"/>
          </a:p>
        </p:txBody>
      </p:sp>
    </p:spTree>
    <p:extLst>
      <p:ext uri="{BB962C8B-B14F-4D97-AF65-F5344CB8AC3E}">
        <p14:creationId xmlns:p14="http://schemas.microsoft.com/office/powerpoint/2010/main" val="18093098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title of this graphic is steps in the evaluation process.  The graphic is a series of 6 arrows each</a:t>
            </a:r>
            <a:r>
              <a:rPr lang="en-US" baseline="0" dirty="0" smtClean="0"/>
              <a:t> pointing to the right.  Each arrow is slightly lighter in color than the arrow to its left.  The arrows represent a different step in the evaluation process: designing evaluation plan, designing data collection tools, collecting data, analyzing results, reporting findings, and planning program changes.  Below the line of arrows is a blue text box that states: Input from: you, your staff, program participants, key stakeholders, and wider community. A blue line from runs from each arrow to the text box to show that each group provides input to the entire process.</a:t>
            </a:r>
            <a:endParaRPr lang="en-US" dirty="0"/>
          </a:p>
        </p:txBody>
      </p:sp>
      <p:sp>
        <p:nvSpPr>
          <p:cNvPr id="4" name="Slide Number Placeholder 3"/>
          <p:cNvSpPr>
            <a:spLocks noGrp="1"/>
          </p:cNvSpPr>
          <p:nvPr>
            <p:ph type="sldNum" sz="quarter" idx="10"/>
          </p:nvPr>
        </p:nvSpPr>
        <p:spPr/>
        <p:txBody>
          <a:bodyPr/>
          <a:lstStyle/>
          <a:p>
            <a:fld id="{8AD4A03A-73C7-0B4D-A990-6ADF63542D3D}" type="slidenum">
              <a:rPr lang="en-US" smtClean="0"/>
              <a:t>26</a:t>
            </a:fld>
            <a:endParaRPr lang="en-US" dirty="0"/>
          </a:p>
        </p:txBody>
      </p:sp>
    </p:spTree>
    <p:extLst>
      <p:ext uri="{BB962C8B-B14F-4D97-AF65-F5344CB8AC3E}">
        <p14:creationId xmlns:p14="http://schemas.microsoft.com/office/powerpoint/2010/main" val="30135698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D4A03A-73C7-0B4D-A990-6ADF63542D3D}" type="slidenum">
              <a:rPr lang="en-US" smtClean="0"/>
              <a:t>28</a:t>
            </a:fld>
            <a:endParaRPr lang="en-US" dirty="0"/>
          </a:p>
        </p:txBody>
      </p:sp>
    </p:spTree>
    <p:extLst>
      <p:ext uri="{BB962C8B-B14F-4D97-AF65-F5344CB8AC3E}">
        <p14:creationId xmlns:p14="http://schemas.microsoft.com/office/powerpoint/2010/main" val="30359140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D4A03A-73C7-0B4D-A990-6ADF63542D3D}" type="slidenum">
              <a:rPr lang="en-US" smtClean="0"/>
              <a:t>29</a:t>
            </a:fld>
            <a:endParaRPr lang="en-US" dirty="0"/>
          </a:p>
        </p:txBody>
      </p:sp>
    </p:spTree>
    <p:extLst>
      <p:ext uri="{BB962C8B-B14F-4D97-AF65-F5344CB8AC3E}">
        <p14:creationId xmlns:p14="http://schemas.microsoft.com/office/powerpoint/2010/main" val="4046235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D4A03A-73C7-0B4D-A990-6ADF63542D3D}" type="slidenum">
              <a:rPr lang="en-US" smtClean="0"/>
              <a:t>2</a:t>
            </a:fld>
            <a:endParaRPr lang="en-US" dirty="0"/>
          </a:p>
        </p:txBody>
      </p:sp>
    </p:spTree>
    <p:extLst>
      <p:ext uri="{BB962C8B-B14F-4D97-AF65-F5344CB8AC3E}">
        <p14:creationId xmlns:p14="http://schemas.microsoft.com/office/powerpoint/2010/main" val="953830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D4A03A-73C7-0B4D-A990-6ADF63542D3D}" type="slidenum">
              <a:rPr lang="en-US" smtClean="0"/>
              <a:t>3</a:t>
            </a:fld>
            <a:endParaRPr lang="en-US" dirty="0"/>
          </a:p>
        </p:txBody>
      </p:sp>
    </p:spTree>
    <p:extLst>
      <p:ext uri="{BB962C8B-B14F-4D97-AF65-F5344CB8AC3E}">
        <p14:creationId xmlns:p14="http://schemas.microsoft.com/office/powerpoint/2010/main" val="2239592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D4A03A-73C7-0B4D-A990-6ADF63542D3D}" type="slidenum">
              <a:rPr lang="en-US" smtClean="0"/>
              <a:t>4</a:t>
            </a:fld>
            <a:endParaRPr lang="en-US" dirty="0"/>
          </a:p>
        </p:txBody>
      </p:sp>
    </p:spTree>
    <p:extLst>
      <p:ext uri="{BB962C8B-B14F-4D97-AF65-F5344CB8AC3E}">
        <p14:creationId xmlns:p14="http://schemas.microsoft.com/office/powerpoint/2010/main" val="1952430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graphic depicts</a:t>
            </a:r>
            <a:r>
              <a:rPr lang="en-US" baseline="0" dirty="0" smtClean="0"/>
              <a:t> 6 varying models of disability.  The graphic consists of 6 orange circles surrounding one circle in the center.  The top three balls are titled, social adapted, social model and customer empowering.  The top three circles describe a focus on the environment.  The bottom 3 circles are titled expert model, medical model and tragedy/charity.  The bottom three circles focus on the individual.  Each ball is connected with a straight line to the ball across from it; Medical Model </a:t>
            </a:r>
            <a:r>
              <a:rPr lang="mr-IN" baseline="0" dirty="0" smtClean="0"/>
              <a:t>–</a:t>
            </a:r>
            <a:r>
              <a:rPr lang="en-US" baseline="0" dirty="0" smtClean="0"/>
              <a:t> Social Models, Social adapted -  customer empowering, and tragedy/charity </a:t>
            </a:r>
            <a:r>
              <a:rPr lang="mr-IN" baseline="0" dirty="0" smtClean="0"/>
              <a:t>–</a:t>
            </a:r>
            <a:r>
              <a:rPr lang="en-US" baseline="0" dirty="0" smtClean="0"/>
              <a:t> social adapted.</a:t>
            </a:r>
            <a:endParaRPr lang="en-US" dirty="0"/>
          </a:p>
        </p:txBody>
      </p:sp>
      <p:sp>
        <p:nvSpPr>
          <p:cNvPr id="4" name="Slide Number Placeholder 3"/>
          <p:cNvSpPr>
            <a:spLocks noGrp="1"/>
          </p:cNvSpPr>
          <p:nvPr>
            <p:ph type="sldNum" sz="quarter" idx="10"/>
          </p:nvPr>
        </p:nvSpPr>
        <p:spPr/>
        <p:txBody>
          <a:bodyPr/>
          <a:lstStyle/>
          <a:p>
            <a:fld id="{8AD4A03A-73C7-0B4D-A990-6ADF63542D3D}" type="slidenum">
              <a:rPr lang="en-US" smtClean="0"/>
              <a:t>5</a:t>
            </a:fld>
            <a:endParaRPr lang="en-US" dirty="0"/>
          </a:p>
        </p:txBody>
      </p:sp>
    </p:spTree>
    <p:extLst>
      <p:ext uri="{BB962C8B-B14F-4D97-AF65-F5344CB8AC3E}">
        <p14:creationId xmlns:p14="http://schemas.microsoft.com/office/powerpoint/2010/main" val="1344838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graphic consists</a:t>
            </a:r>
            <a:r>
              <a:rPr lang="en-US" baseline="0" dirty="0" smtClean="0"/>
              <a:t> of 3 orange rectangles representing the 3 types of DS Offices described by Guzman and Balcazar; individual, universal and social.  The rectangles are positioned in the shape of a triangle with arrows that point to and from each triangle to show they are all related.  </a:t>
            </a:r>
            <a:endParaRPr lang="en-US" dirty="0"/>
          </a:p>
        </p:txBody>
      </p:sp>
      <p:sp>
        <p:nvSpPr>
          <p:cNvPr id="4" name="Slide Number Placeholder 3"/>
          <p:cNvSpPr>
            <a:spLocks noGrp="1"/>
          </p:cNvSpPr>
          <p:nvPr>
            <p:ph type="sldNum" sz="quarter" idx="10"/>
          </p:nvPr>
        </p:nvSpPr>
        <p:spPr/>
        <p:txBody>
          <a:bodyPr/>
          <a:lstStyle/>
          <a:p>
            <a:fld id="{8AD4A03A-73C7-0B4D-A990-6ADF63542D3D}" type="slidenum">
              <a:rPr lang="en-US" smtClean="0"/>
              <a:t>6</a:t>
            </a:fld>
            <a:endParaRPr lang="en-US" dirty="0"/>
          </a:p>
        </p:txBody>
      </p:sp>
    </p:spTree>
    <p:extLst>
      <p:ext uri="{BB962C8B-B14F-4D97-AF65-F5344CB8AC3E}">
        <p14:creationId xmlns:p14="http://schemas.microsoft.com/office/powerpoint/2010/main" val="1444375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graphic depicts</a:t>
            </a:r>
            <a:r>
              <a:rPr lang="en-US" baseline="0" dirty="0" smtClean="0"/>
              <a:t> a continuum of approaches for DS Offices.  The orange line has arrows on each end with arrows showing the line continues.  The left side of the line depicts the individual approach, the right side depicts the social model and the center of the line depicts a hybrid model between both sides.  </a:t>
            </a:r>
            <a:endParaRPr lang="en-US" dirty="0"/>
          </a:p>
        </p:txBody>
      </p:sp>
      <p:sp>
        <p:nvSpPr>
          <p:cNvPr id="4" name="Slide Number Placeholder 3"/>
          <p:cNvSpPr>
            <a:spLocks noGrp="1"/>
          </p:cNvSpPr>
          <p:nvPr>
            <p:ph type="sldNum" sz="quarter" idx="10"/>
          </p:nvPr>
        </p:nvSpPr>
        <p:spPr/>
        <p:txBody>
          <a:bodyPr/>
          <a:lstStyle/>
          <a:p>
            <a:fld id="{8AD4A03A-73C7-0B4D-A990-6ADF63542D3D}" type="slidenum">
              <a:rPr lang="en-US" smtClean="0"/>
              <a:t>7</a:t>
            </a:fld>
            <a:endParaRPr lang="en-US" dirty="0"/>
          </a:p>
        </p:txBody>
      </p:sp>
    </p:spTree>
    <p:extLst>
      <p:ext uri="{BB962C8B-B14F-4D97-AF65-F5344CB8AC3E}">
        <p14:creationId xmlns:p14="http://schemas.microsoft.com/office/powerpoint/2010/main" val="3579912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D4A03A-73C7-0B4D-A990-6ADF63542D3D}" type="slidenum">
              <a:rPr lang="en-US" smtClean="0"/>
              <a:t>9</a:t>
            </a:fld>
            <a:endParaRPr lang="en-US" dirty="0"/>
          </a:p>
        </p:txBody>
      </p:sp>
    </p:spTree>
    <p:extLst>
      <p:ext uri="{BB962C8B-B14F-4D97-AF65-F5344CB8AC3E}">
        <p14:creationId xmlns:p14="http://schemas.microsoft.com/office/powerpoint/2010/main" val="688417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D4A03A-73C7-0B4D-A990-6ADF63542D3D}" type="slidenum">
              <a:rPr lang="en-US" smtClean="0"/>
              <a:t>10</a:t>
            </a:fld>
            <a:endParaRPr lang="en-US" dirty="0"/>
          </a:p>
        </p:txBody>
      </p:sp>
    </p:spTree>
    <p:extLst>
      <p:ext uri="{BB962C8B-B14F-4D97-AF65-F5344CB8AC3E}">
        <p14:creationId xmlns:p14="http://schemas.microsoft.com/office/powerpoint/2010/main" val="3053161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6/27/2017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6/27/2017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6/27/2017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6/27/2017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6/27/2017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6/27/2017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6/27/2017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6/27/2017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6/27/2017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6/27/2017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6/27/2017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6/27/2017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america.gov/st/texttrans-english/2009/July/20090711110050abretnuh0.1079783.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projectshift-refocus.org/about.htm" TargetMode="External"/><Relationship Id="rId2" Type="http://schemas.openxmlformats.org/officeDocument/2006/relationships/hyperlink" Target="http://www.projectshift-refocus.org/core.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projectshift-refocus.org/mission.htm" TargetMode="External"/><Relationship Id="rId2" Type="http://schemas.openxmlformats.org/officeDocument/2006/relationships/hyperlink" Target="http://www.projectshift-refocus.org/office-name.htm" TargetMode="External"/><Relationship Id="rId1" Type="http://schemas.openxmlformats.org/officeDocument/2006/relationships/slideLayout" Target="../slideLayouts/slideLayout2.xml"/><Relationship Id="rId6" Type="http://schemas.openxmlformats.org/officeDocument/2006/relationships/hyperlink" Target="http://www.projectshift-refocus.org/advocacy.htm" TargetMode="External"/><Relationship Id="rId5" Type="http://schemas.openxmlformats.org/officeDocument/2006/relationships/hyperlink" Target="http://www.projectshift-refocus.org/funding.htm" TargetMode="External"/><Relationship Id="rId4" Type="http://schemas.openxmlformats.org/officeDocument/2006/relationships/hyperlink" Target="http://www.projectshift-refocus.org/job.htm"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projectshift-refocus.org/documentation.htm" TargetMode="External"/><Relationship Id="rId7" Type="http://schemas.openxmlformats.org/officeDocument/2006/relationships/hyperlink" Target="http://www.projectshift-refocus.org/notetaking.ht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projectshift-refocus.org/exams.htm" TargetMode="External"/><Relationship Id="rId5" Type="http://schemas.openxmlformats.org/officeDocument/2006/relationships/hyperlink" Target="http://www.projectshift-refocus.org/syllabus.htm" TargetMode="External"/><Relationship Id="rId4" Type="http://schemas.openxmlformats.org/officeDocument/2006/relationships/hyperlink" Target="http://www.projectshift-refocus.org/faculty-notification.htm"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projectshift-refocus.org/faculty.htm" TargetMode="External"/><Relationship Id="rId2" Type="http://schemas.openxmlformats.org/officeDocument/2006/relationships/hyperlink" Target="http://www.projectshift-refocus.org/website.htm" TargetMode="External"/><Relationship Id="rId1" Type="http://schemas.openxmlformats.org/officeDocument/2006/relationships/slideLayout" Target="../slideLayouts/slideLayout2.xml"/><Relationship Id="rId6" Type="http://schemas.openxmlformats.org/officeDocument/2006/relationships/hyperlink" Target="http://www.projectshift-refocus.org/collaboration.htm" TargetMode="External"/><Relationship Id="rId5" Type="http://schemas.openxmlformats.org/officeDocument/2006/relationships/hyperlink" Target="http://www.projectshift-refocus.org/awareness.htm" TargetMode="External"/><Relationship Id="rId4" Type="http://schemas.openxmlformats.org/officeDocument/2006/relationships/hyperlink" Target="http://www.projectshift-refocus.org/student.ht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a:t>
            </a:r>
            <a:br>
              <a:rPr lang="en-US" dirty="0"/>
            </a:br>
            <a:r>
              <a:rPr lang="en-US" dirty="0" smtClean="0"/>
              <a:t/>
            </a:r>
            <a:br>
              <a:rPr lang="en-US" dirty="0" smtClean="0"/>
            </a:br>
            <a:r>
              <a:rPr lang="en-US" dirty="0"/>
              <a:t/>
            </a:r>
            <a:br>
              <a:rPr lang="en-US" dirty="0"/>
            </a:br>
            <a:r>
              <a:rPr lang="en-US" b="1" dirty="0" smtClean="0"/>
              <a:t>Disability </a:t>
            </a:r>
            <a:r>
              <a:rPr lang="en-US" b="1" dirty="0"/>
              <a:t>Studies 102</a:t>
            </a:r>
            <a:r>
              <a:rPr lang="en-US" sz="5300" b="1" dirty="0"/>
              <a:t>: </a:t>
            </a:r>
            <a:r>
              <a:rPr lang="en-US" sz="5300" b="1" dirty="0" smtClean="0"/>
              <a:t/>
            </a:r>
            <a:br>
              <a:rPr lang="en-US" sz="5300" b="1" dirty="0" smtClean="0"/>
            </a:br>
            <a:r>
              <a:rPr lang="en-US" sz="5300" b="1" dirty="0" smtClean="0"/>
              <a:t>Integrating </a:t>
            </a:r>
            <a:r>
              <a:rPr lang="en-US" sz="5300" b="1" dirty="0"/>
              <a:t>Disability Studies </a:t>
            </a:r>
            <a:r>
              <a:rPr lang="en-US" sz="5300" b="1" dirty="0" smtClean="0"/>
              <a:t/>
            </a:r>
            <a:br>
              <a:rPr lang="en-US" sz="5300" b="1" dirty="0" smtClean="0"/>
            </a:br>
            <a:r>
              <a:rPr lang="en-US" sz="5300" b="1" dirty="0" smtClean="0"/>
              <a:t>Concepts </a:t>
            </a:r>
            <a:r>
              <a:rPr lang="en-US" sz="5300" b="1" dirty="0"/>
              <a:t>on Your Campus</a:t>
            </a:r>
            <a:r>
              <a:rPr lang="en-US" sz="5300" dirty="0"/>
              <a:t/>
            </a:r>
            <a:br>
              <a:rPr lang="en-US" sz="5300" dirty="0"/>
            </a:br>
            <a:endParaRPr lang="en-US" sz="5300" dirty="0"/>
          </a:p>
        </p:txBody>
      </p:sp>
      <p:sp>
        <p:nvSpPr>
          <p:cNvPr id="3" name="Subtitle 2"/>
          <p:cNvSpPr>
            <a:spLocks noGrp="1"/>
          </p:cNvSpPr>
          <p:nvPr>
            <p:ph type="subTitle" idx="1"/>
          </p:nvPr>
        </p:nvSpPr>
        <p:spPr/>
        <p:txBody>
          <a:bodyPr/>
          <a:lstStyle/>
          <a:p>
            <a:r>
              <a:rPr lang="en-US" dirty="0" smtClean="0"/>
              <a:t>Susan Mann Dolce  		University at Buffalo</a:t>
            </a:r>
          </a:p>
          <a:p>
            <a:r>
              <a:rPr lang="en-US" dirty="0" smtClean="0"/>
              <a:t>Karen Pettus 			University South Carolina </a:t>
            </a:r>
            <a:endParaRPr lang="en-US" dirty="0"/>
          </a:p>
        </p:txBody>
      </p:sp>
    </p:spTree>
    <p:extLst>
      <p:ext uri="{BB962C8B-B14F-4D97-AF65-F5344CB8AC3E}">
        <p14:creationId xmlns:p14="http://schemas.microsoft.com/office/powerpoint/2010/main" val="2300444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 </a:t>
            </a:r>
            <a:r>
              <a:rPr lang="en-US" sz="4000" dirty="0" smtClean="0"/>
              <a:t>Focus on social barriers</a:t>
            </a:r>
          </a:p>
          <a:p>
            <a:pPr marL="0" indent="0">
              <a:buNone/>
            </a:pPr>
            <a:endParaRPr lang="en-US" sz="4000" dirty="0" smtClean="0"/>
          </a:p>
          <a:p>
            <a:pPr lvl="1">
              <a:buFont typeface="Wingdings" charset="2"/>
              <a:buChar char="ü"/>
            </a:pPr>
            <a:r>
              <a:rPr lang="en-US" sz="3000" dirty="0" smtClean="0"/>
              <a:t>Environment</a:t>
            </a:r>
          </a:p>
          <a:p>
            <a:pPr lvl="1">
              <a:buFont typeface="Wingdings" charset="2"/>
              <a:buChar char="ü"/>
            </a:pPr>
            <a:endParaRPr lang="en-US" sz="3000" dirty="0" smtClean="0"/>
          </a:p>
          <a:p>
            <a:pPr lvl="1">
              <a:buFont typeface="Wingdings" charset="2"/>
              <a:buChar char="ü"/>
            </a:pPr>
            <a:r>
              <a:rPr lang="en-US" sz="3000" dirty="0" smtClean="0"/>
              <a:t>Attitudes</a:t>
            </a:r>
          </a:p>
          <a:p>
            <a:pPr lvl="1">
              <a:buFont typeface="Wingdings" charset="2"/>
              <a:buChar char="ü"/>
            </a:pPr>
            <a:endParaRPr lang="en-US" sz="3000" dirty="0" smtClean="0"/>
          </a:p>
          <a:p>
            <a:pPr lvl="1">
              <a:buFont typeface="Wingdings" charset="2"/>
              <a:buChar char="ü"/>
            </a:pPr>
            <a:r>
              <a:rPr lang="en-US" sz="3000" dirty="0" smtClean="0"/>
              <a:t>Organizational practices</a:t>
            </a:r>
            <a:endParaRPr lang="en-US" sz="3000" dirty="0"/>
          </a:p>
        </p:txBody>
      </p:sp>
      <p:sp>
        <p:nvSpPr>
          <p:cNvPr id="4" name="Content Placeholder 2"/>
          <p:cNvSpPr>
            <a:spLocks noGrp="1"/>
          </p:cNvSpPr>
          <p:nvPr>
            <p:ph type="title"/>
          </p:nvPr>
        </p:nvSpPr>
        <p:spPr>
          <a:prstGeom prst="rect">
            <a:avLst/>
          </a:prstGeom>
        </p:spPr>
        <p:txBody>
          <a:bodyPr vert="horz" lIns="0" tIns="45720" rIns="0" bIns="45720" rtlCol="0">
            <a:normAutofit/>
          </a:bodyPr>
          <a:lstStyle/>
          <a:p>
            <a:r>
              <a:rPr lang="en-US" sz="3200" dirty="0">
                <a:solidFill>
                  <a:srgbClr val="000000"/>
                </a:solidFill>
                <a:latin typeface="Calibri" charset="0"/>
                <a:ea typeface="DengXian" charset="-122"/>
                <a:cs typeface="Arial" charset="0"/>
              </a:rPr>
              <a:t>Designing offices based on “the social model”</a:t>
            </a:r>
            <a:br>
              <a:rPr lang="en-US" sz="3200" dirty="0">
                <a:solidFill>
                  <a:srgbClr val="000000"/>
                </a:solidFill>
                <a:latin typeface="Calibri" charset="0"/>
                <a:ea typeface="DengXian" charset="-122"/>
                <a:cs typeface="Arial" charset="0"/>
              </a:rPr>
            </a:br>
            <a:endParaRPr lang="en-US" sz="3200" dirty="0"/>
          </a:p>
        </p:txBody>
      </p:sp>
    </p:spTree>
    <p:extLst>
      <p:ext uri="{BB962C8B-B14F-4D97-AF65-F5344CB8AC3E}">
        <p14:creationId xmlns:p14="http://schemas.microsoft.com/office/powerpoint/2010/main" val="2425880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67386" y="6037545"/>
            <a:ext cx="3695178" cy="369332"/>
          </a:xfrm>
          <a:prstGeom prst="rect">
            <a:avLst/>
          </a:prstGeom>
          <a:noFill/>
        </p:spPr>
        <p:txBody>
          <a:bodyPr wrap="square" rtlCol="0">
            <a:spAutoFit/>
          </a:bodyPr>
          <a:lstStyle/>
          <a:p>
            <a:endParaRPr lang="en-US" dirty="0"/>
          </a:p>
        </p:txBody>
      </p:sp>
      <p:sp>
        <p:nvSpPr>
          <p:cNvPr id="3" name="Content Placeholder 2"/>
          <p:cNvSpPr>
            <a:spLocks noGrp="1"/>
          </p:cNvSpPr>
          <p:nvPr>
            <p:ph idx="1"/>
          </p:nvPr>
        </p:nvSpPr>
        <p:spPr>
          <a:xfrm>
            <a:off x="1097280" y="1845733"/>
            <a:ext cx="10058400" cy="4561144"/>
          </a:xfrm>
        </p:spPr>
        <p:txBody>
          <a:bodyPr>
            <a:normAutofit fontScale="92500" lnSpcReduction="20000"/>
          </a:bodyPr>
          <a:lstStyle/>
          <a:p>
            <a:endParaRPr lang="en-US" dirty="0" smtClean="0"/>
          </a:p>
          <a:p>
            <a:r>
              <a:rPr lang="en-US" sz="4700" dirty="0"/>
              <a:t>“The journey toward social justice requires time, patience, and collaboration. “[T]he true sign of success is not whether we are a source of perpetual aid that helps people scrape by—it’s whether we are partners in building the capacity for transformational </a:t>
            </a:r>
            <a:r>
              <a:rPr lang="en-US" sz="4700" dirty="0" smtClean="0"/>
              <a:t>change.”</a:t>
            </a:r>
            <a:endParaRPr lang="en-US" sz="3200" dirty="0"/>
          </a:p>
          <a:p>
            <a:r>
              <a:rPr lang="en-US" sz="1600" dirty="0"/>
              <a:t>Obama, B. (2009). Remarks by the president to the Ghanaian parliament. Ghana, Africa: US Government. Retrieved July 14, 2009 from </a:t>
            </a:r>
            <a:r>
              <a:rPr lang="en-US" sz="1600" b="1" u="sng" dirty="0">
                <a:hlinkClick r:id="rId3"/>
              </a:rPr>
              <a:t>http://</a:t>
            </a:r>
            <a:r>
              <a:rPr lang="en-US" sz="1600" b="1" u="sng" dirty="0" smtClean="0">
                <a:hlinkClick r:id="rId3"/>
              </a:rPr>
              <a:t>www.america.gov/st/texttrans-english/2009/July/20090711110050abretnuh0.1079783.html</a:t>
            </a:r>
            <a:endParaRPr lang="en-US" sz="1600" b="1" u="sng" dirty="0" smtClean="0"/>
          </a:p>
          <a:p>
            <a:r>
              <a:rPr lang="en-US" sz="1600" dirty="0" smtClean="0"/>
              <a:t>                                                                                                                                                                   http</a:t>
            </a:r>
            <a:r>
              <a:rPr lang="en-US" sz="1600" dirty="0"/>
              <a:t>://www.projectshift-refocus.org/</a:t>
            </a:r>
          </a:p>
          <a:p>
            <a:endParaRPr lang="en-US" sz="1600" dirty="0"/>
          </a:p>
        </p:txBody>
      </p:sp>
      <p:sp>
        <p:nvSpPr>
          <p:cNvPr id="2" name="Title 1"/>
          <p:cNvSpPr>
            <a:spLocks noGrp="1"/>
          </p:cNvSpPr>
          <p:nvPr>
            <p:ph type="title"/>
          </p:nvPr>
        </p:nvSpPr>
        <p:spPr/>
        <p:txBody>
          <a:bodyPr/>
          <a:lstStyle/>
          <a:p>
            <a:r>
              <a:rPr lang="en-US" dirty="0" smtClean="0"/>
              <a:t>Framework for Thinking About Change  </a:t>
            </a:r>
            <a:endParaRPr lang="en-US" dirty="0"/>
          </a:p>
        </p:txBody>
      </p:sp>
    </p:spTree>
    <p:extLst>
      <p:ext uri="{BB962C8B-B14F-4D97-AF65-F5344CB8AC3E}">
        <p14:creationId xmlns:p14="http://schemas.microsoft.com/office/powerpoint/2010/main" val="3153654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spcBef>
                <a:spcPts val="0"/>
              </a:spcBef>
            </a:pPr>
            <a:r>
              <a:rPr lang="en-US" sz="2800" dirty="0" smtClean="0">
                <a:solidFill>
                  <a:srgbClr val="000000"/>
                </a:solidFill>
                <a:latin typeface="Calibri" panose="020F0502020204030204" pitchFamily="34" charset="0"/>
                <a:ea typeface="DengXian"/>
                <a:cs typeface="Arial" panose="020B0604020202020204" pitchFamily="34" charset="0"/>
              </a:rPr>
              <a:t/>
            </a:r>
            <a:br>
              <a:rPr lang="en-US" sz="2800" dirty="0" smtClean="0">
                <a:solidFill>
                  <a:srgbClr val="000000"/>
                </a:solidFill>
                <a:latin typeface="Calibri" panose="020F0502020204030204" pitchFamily="34" charset="0"/>
                <a:ea typeface="DengXian"/>
                <a:cs typeface="Arial" panose="020B0604020202020204" pitchFamily="34" charset="0"/>
              </a:rPr>
            </a:br>
            <a:r>
              <a:rPr lang="en-US" sz="2800" dirty="0">
                <a:solidFill>
                  <a:srgbClr val="000000"/>
                </a:solidFill>
                <a:latin typeface="Calibri" panose="020F0502020204030204" pitchFamily="34" charset="0"/>
                <a:ea typeface="DengXian"/>
                <a:cs typeface="Arial" panose="020B0604020202020204" pitchFamily="34" charset="0"/>
              </a:rPr>
              <a:t/>
            </a:r>
            <a:br>
              <a:rPr lang="en-US" sz="2800" dirty="0">
                <a:solidFill>
                  <a:srgbClr val="000000"/>
                </a:solidFill>
                <a:latin typeface="Calibri" panose="020F0502020204030204" pitchFamily="34" charset="0"/>
                <a:ea typeface="DengXian"/>
                <a:cs typeface="Arial" panose="020B0604020202020204" pitchFamily="34" charset="0"/>
              </a:rPr>
            </a:br>
            <a:r>
              <a:rPr lang="en-US" sz="2800" dirty="0" smtClean="0">
                <a:solidFill>
                  <a:srgbClr val="000000"/>
                </a:solidFill>
                <a:latin typeface="Calibri" panose="020F0502020204030204" pitchFamily="34" charset="0"/>
                <a:ea typeface="DengXian"/>
                <a:cs typeface="Arial" panose="020B0604020202020204" pitchFamily="34" charset="0"/>
              </a:rPr>
              <a:t>Using concepts </a:t>
            </a:r>
            <a:r>
              <a:rPr lang="en-US" sz="2800" dirty="0">
                <a:solidFill>
                  <a:srgbClr val="000000"/>
                </a:solidFill>
                <a:latin typeface="Calibri" panose="020F0502020204030204" pitchFamily="34" charset="0"/>
                <a:ea typeface="DengXian"/>
                <a:cs typeface="Arial" panose="020B0604020202020204" pitchFamily="34" charset="0"/>
              </a:rPr>
              <a:t>from disability studies </a:t>
            </a:r>
            <a:r>
              <a:rPr lang="en-US" sz="2800" dirty="0" smtClean="0">
                <a:solidFill>
                  <a:srgbClr val="000000"/>
                </a:solidFill>
                <a:latin typeface="Calibri" panose="020F0502020204030204" pitchFamily="34" charset="0"/>
                <a:ea typeface="DengXian"/>
                <a:cs typeface="Arial" panose="020B0604020202020204" pitchFamily="34" charset="0"/>
              </a:rPr>
              <a:t>to </a:t>
            </a:r>
            <a:r>
              <a:rPr lang="en-US" sz="2800" dirty="0">
                <a:solidFill>
                  <a:srgbClr val="000000"/>
                </a:solidFill>
                <a:latin typeface="Calibri" panose="020F0502020204030204" pitchFamily="34" charset="0"/>
                <a:ea typeface="DengXian"/>
                <a:cs typeface="Arial" panose="020B0604020202020204" pitchFamily="34" charset="0"/>
              </a:rPr>
              <a:t>create resources </a:t>
            </a:r>
            <a:r>
              <a:rPr lang="en-US" sz="2800" dirty="0" smtClean="0">
                <a:solidFill>
                  <a:srgbClr val="000000"/>
                </a:solidFill>
                <a:latin typeface="Calibri" panose="020F0502020204030204" pitchFamily="34" charset="0"/>
                <a:ea typeface="DengXian"/>
                <a:cs typeface="Arial" panose="020B0604020202020204" pitchFamily="34" charset="0"/>
              </a:rPr>
              <a:t>and services</a:t>
            </a:r>
            <a:br>
              <a:rPr lang="en-US" sz="2800" dirty="0" smtClean="0">
                <a:solidFill>
                  <a:srgbClr val="000000"/>
                </a:solidFill>
                <a:latin typeface="Calibri" panose="020F0502020204030204" pitchFamily="34" charset="0"/>
                <a:ea typeface="DengXian"/>
                <a:cs typeface="Arial" panose="020B0604020202020204" pitchFamily="34" charset="0"/>
              </a:rPr>
            </a:br>
            <a:r>
              <a:rPr lang="en-US" sz="2800" dirty="0" smtClean="0">
                <a:solidFill>
                  <a:srgbClr val="000000"/>
                </a:solidFill>
                <a:latin typeface="Calibri" panose="020F0502020204030204" pitchFamily="34" charset="0"/>
                <a:ea typeface="DengXian"/>
                <a:cs typeface="Arial" panose="020B0604020202020204" pitchFamily="34" charset="0"/>
              </a:rPr>
              <a:t>that </a:t>
            </a:r>
            <a:r>
              <a:rPr lang="en-US" sz="2800" dirty="0">
                <a:solidFill>
                  <a:srgbClr val="000000"/>
                </a:solidFill>
                <a:latin typeface="Calibri" panose="020F0502020204030204" pitchFamily="34" charset="0"/>
                <a:ea typeface="DengXian"/>
                <a:cs typeface="Arial" panose="020B0604020202020204" pitchFamily="34" charset="0"/>
              </a:rPr>
              <a:t>value the disability experience and model </a:t>
            </a:r>
            <a:r>
              <a:rPr lang="en-US" sz="2800" dirty="0" smtClean="0">
                <a:solidFill>
                  <a:srgbClr val="000000"/>
                </a:solidFill>
                <a:latin typeface="Calibri" panose="020F0502020204030204" pitchFamily="34" charset="0"/>
                <a:ea typeface="DengXian"/>
                <a:cs typeface="Arial" panose="020B0604020202020204" pitchFamily="34" charset="0"/>
              </a:rPr>
              <a:t>equity</a:t>
            </a:r>
            <a:r>
              <a:rPr lang="en-US" sz="2800" dirty="0">
                <a:latin typeface="Calibri" panose="020F0502020204030204" pitchFamily="34" charset="0"/>
                <a:ea typeface="DengXian"/>
                <a:cs typeface="Arial" panose="020B0604020202020204" pitchFamily="34" charset="0"/>
              </a:rPr>
              <a:t/>
            </a:r>
            <a:br>
              <a:rPr lang="en-US" sz="2800" dirty="0">
                <a:latin typeface="Calibri" panose="020F0502020204030204" pitchFamily="34" charset="0"/>
                <a:ea typeface="DengXian"/>
                <a:cs typeface="Arial" panose="020B0604020202020204" pitchFamily="34" charset="0"/>
              </a:rPr>
            </a:br>
            <a:r>
              <a:rPr lang="en-US" sz="2800" dirty="0">
                <a:solidFill>
                  <a:srgbClr val="000000"/>
                </a:solidFill>
                <a:latin typeface="Calibri" panose="020F0502020204030204" pitchFamily="34" charset="0"/>
                <a:ea typeface="DengXian"/>
                <a:cs typeface="Arial" panose="020B0604020202020204" pitchFamily="34" charset="0"/>
              </a:rPr>
              <a:t> </a:t>
            </a:r>
            <a:r>
              <a:rPr lang="en-US" sz="2800" dirty="0">
                <a:latin typeface="Calibri" panose="020F0502020204030204" pitchFamily="34" charset="0"/>
                <a:ea typeface="DengXian"/>
                <a:cs typeface="Arial" panose="020B0604020202020204" pitchFamily="34" charset="0"/>
              </a:rPr>
              <a:t/>
            </a:r>
            <a:br>
              <a:rPr lang="en-US" sz="2800" dirty="0">
                <a:latin typeface="Calibri" panose="020F0502020204030204" pitchFamily="34" charset="0"/>
                <a:ea typeface="DengXian"/>
                <a:cs typeface="Arial" panose="020B0604020202020204" pitchFamily="34" charset="0"/>
              </a:rPr>
            </a:br>
            <a:endParaRPr lang="en-US" sz="2800" dirty="0"/>
          </a:p>
        </p:txBody>
      </p:sp>
      <p:sp>
        <p:nvSpPr>
          <p:cNvPr id="3" name="Content Placeholder 2"/>
          <p:cNvSpPr>
            <a:spLocks noGrp="1"/>
          </p:cNvSpPr>
          <p:nvPr>
            <p:ph idx="1"/>
          </p:nvPr>
        </p:nvSpPr>
        <p:spPr/>
        <p:txBody>
          <a:bodyPr>
            <a:normAutofit/>
          </a:bodyPr>
          <a:lstStyle/>
          <a:p>
            <a:r>
              <a:rPr lang="en-US" sz="2800" dirty="0" smtClean="0"/>
              <a:t>Organizational Structure (including function of ADA 504 coordinator)</a:t>
            </a:r>
          </a:p>
          <a:p>
            <a:r>
              <a:rPr lang="en-US" sz="2800" dirty="0" smtClean="0"/>
              <a:t>Staffing</a:t>
            </a:r>
          </a:p>
          <a:p>
            <a:r>
              <a:rPr lang="en-US" sz="2800" dirty="0" smtClean="0"/>
              <a:t>Position Descriptions</a:t>
            </a:r>
          </a:p>
          <a:p>
            <a:r>
              <a:rPr lang="en-US" sz="2800" dirty="0" smtClean="0"/>
              <a:t>Student Processes</a:t>
            </a:r>
          </a:p>
          <a:p>
            <a:r>
              <a:rPr lang="en-US" sz="2800" dirty="0" smtClean="0"/>
              <a:t>Utilization of student data that supports disability experience and models equity</a:t>
            </a:r>
          </a:p>
        </p:txBody>
      </p:sp>
    </p:spTree>
    <p:extLst>
      <p:ext uri="{BB962C8B-B14F-4D97-AF65-F5344CB8AC3E}">
        <p14:creationId xmlns:p14="http://schemas.microsoft.com/office/powerpoint/2010/main" val="37154470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Statements</a:t>
            </a:r>
            <a:endParaRPr lang="en-US" dirty="0"/>
          </a:p>
        </p:txBody>
      </p:sp>
      <p:sp>
        <p:nvSpPr>
          <p:cNvPr id="3" name="Content Placeholder 2"/>
          <p:cNvSpPr>
            <a:spLocks noGrp="1"/>
          </p:cNvSpPr>
          <p:nvPr>
            <p:ph idx="1"/>
          </p:nvPr>
        </p:nvSpPr>
        <p:spPr/>
        <p:txBody>
          <a:bodyPr/>
          <a:lstStyle/>
          <a:p>
            <a:r>
              <a:rPr lang="en-US" b="1" dirty="0" smtClean="0"/>
              <a:t>Missouri State University      Disability Resource Center</a:t>
            </a:r>
          </a:p>
          <a:p>
            <a:r>
              <a:rPr lang="en-US" dirty="0"/>
              <a:t>Through innovative consultation and collaboration, the Disability Resource Center leads the campus community in its commitments to recognize disability as a valued aspect of diversity, to embrace access as a matter of social justice, and design more welcoming and inclusive </a:t>
            </a:r>
            <a:r>
              <a:rPr lang="en-US" dirty="0" smtClean="0"/>
              <a:t>environments</a:t>
            </a:r>
          </a:p>
          <a:p>
            <a:endParaRPr lang="en-US" dirty="0" smtClean="0"/>
          </a:p>
          <a:p>
            <a:r>
              <a:rPr lang="en-US" b="1" dirty="0" smtClean="0"/>
              <a:t>University of Arizona      Disability Resources</a:t>
            </a:r>
          </a:p>
          <a:p>
            <a:r>
              <a:rPr lang="en-US" dirty="0"/>
              <a:t>To create inclusive and sustainable learning and working environments and facilitate access, discourse, and involvement through innovative services and programs, leadership, and collaboration.</a:t>
            </a:r>
          </a:p>
          <a:p>
            <a:endParaRPr lang="en-US" b="1" dirty="0"/>
          </a:p>
        </p:txBody>
      </p:sp>
    </p:spTree>
    <p:extLst>
      <p:ext uri="{BB962C8B-B14F-4D97-AF65-F5344CB8AC3E}">
        <p14:creationId xmlns:p14="http://schemas.microsoft.com/office/powerpoint/2010/main" val="2505940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Statements 2</a:t>
            </a:r>
            <a:br>
              <a:rPr lang="en-US" dirty="0" smtClean="0"/>
            </a:br>
            <a:endParaRPr lang="en-US" dirty="0"/>
          </a:p>
        </p:txBody>
      </p:sp>
      <p:sp>
        <p:nvSpPr>
          <p:cNvPr id="3" name="Content Placeholder 2"/>
          <p:cNvSpPr>
            <a:spLocks noGrp="1"/>
          </p:cNvSpPr>
          <p:nvPr>
            <p:ph idx="1"/>
          </p:nvPr>
        </p:nvSpPr>
        <p:spPr/>
        <p:txBody>
          <a:bodyPr/>
          <a:lstStyle/>
          <a:p>
            <a:r>
              <a:rPr lang="en-US" b="1" dirty="0" smtClean="0"/>
              <a:t>University of Arkansas  Little Rock     Disability Resource Center</a:t>
            </a:r>
          </a:p>
          <a:p>
            <a:pPr fontAlgn="base"/>
            <a:r>
              <a:rPr lang="en-US" dirty="0"/>
              <a:t>In the interest of creating usable, inclusive and sustainable environments, the Mission of the UALR Disability Resource Center encompasses two primary functions</a:t>
            </a:r>
            <a:r>
              <a:rPr lang="en-US" dirty="0" smtClean="0"/>
              <a:t>:</a:t>
            </a:r>
          </a:p>
          <a:p>
            <a:pPr fontAlgn="base"/>
            <a:endParaRPr lang="en-US" dirty="0"/>
          </a:p>
          <a:p>
            <a:pPr lvl="1" fontAlgn="base"/>
            <a:r>
              <a:rPr lang="en-US" sz="2000" dirty="0" smtClean="0"/>
              <a:t>1.  To </a:t>
            </a:r>
            <a:r>
              <a:rPr lang="en-US" sz="2000" dirty="0"/>
              <a:t>consult and collaborate with faculty, students, other campus stakeholders, and outside entities regarding Universal Design and reframing disability.</a:t>
            </a:r>
          </a:p>
          <a:p>
            <a:pPr lvl="1" fontAlgn="base"/>
            <a:r>
              <a:rPr lang="en-US" sz="2000" dirty="0" smtClean="0"/>
              <a:t>2.  To </a:t>
            </a:r>
            <a:r>
              <a:rPr lang="en-US" sz="2000" dirty="0"/>
              <a:t>facilitate access via accommodations, including those related to communication, the physical environment, print materials, and technology.</a:t>
            </a:r>
          </a:p>
          <a:p>
            <a:r>
              <a:rPr lang="en-US" dirty="0"/>
              <a:t> </a:t>
            </a:r>
          </a:p>
          <a:p>
            <a:endParaRPr lang="en-US" b="1" dirty="0"/>
          </a:p>
        </p:txBody>
      </p:sp>
    </p:spTree>
    <p:extLst>
      <p:ext uri="{BB962C8B-B14F-4D97-AF65-F5344CB8AC3E}">
        <p14:creationId xmlns:p14="http://schemas.microsoft.com/office/powerpoint/2010/main" val="3747863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Disability Studies Informed Procedures</a:t>
            </a:r>
            <a:endParaRPr lang="en-US" dirty="0"/>
          </a:p>
        </p:txBody>
      </p:sp>
      <p:sp>
        <p:nvSpPr>
          <p:cNvPr id="3" name="Content Placeholder 2"/>
          <p:cNvSpPr>
            <a:spLocks noGrp="1"/>
          </p:cNvSpPr>
          <p:nvPr>
            <p:ph idx="1"/>
          </p:nvPr>
        </p:nvSpPr>
        <p:spPr/>
        <p:txBody>
          <a:bodyPr>
            <a:normAutofit/>
          </a:bodyPr>
          <a:lstStyle/>
          <a:p>
            <a:pPr lvl="0">
              <a:buClr>
                <a:srgbClr val="E48312"/>
              </a:buClr>
            </a:pPr>
            <a:r>
              <a:rPr lang="en-US" sz="2600" dirty="0" smtClean="0">
                <a:solidFill>
                  <a:srgbClr val="000000">
                    <a:lumMod val="75000"/>
                    <a:lumOff val="25000"/>
                  </a:srgbClr>
                </a:solidFill>
              </a:rPr>
              <a:t> </a:t>
            </a:r>
            <a:endParaRPr lang="en-US" sz="2600" dirty="0">
              <a:solidFill>
                <a:srgbClr val="000000">
                  <a:lumMod val="75000"/>
                  <a:lumOff val="25000"/>
                </a:srgbClr>
              </a:solidFill>
            </a:endParaRPr>
          </a:p>
          <a:p>
            <a:pPr lvl="0">
              <a:buClr>
                <a:srgbClr val="E48312"/>
              </a:buClr>
            </a:pPr>
            <a:r>
              <a:rPr lang="en-US" sz="3200" dirty="0" smtClean="0">
                <a:solidFill>
                  <a:srgbClr val="000000">
                    <a:lumMod val="75000"/>
                    <a:lumOff val="25000"/>
                  </a:srgbClr>
                </a:solidFill>
              </a:rPr>
              <a:t>Documentation Guidelines</a:t>
            </a:r>
            <a:endParaRPr lang="en-US" sz="3200" dirty="0">
              <a:solidFill>
                <a:srgbClr val="000000">
                  <a:lumMod val="75000"/>
                  <a:lumOff val="25000"/>
                </a:srgbClr>
              </a:solidFill>
            </a:endParaRPr>
          </a:p>
          <a:p>
            <a:pPr lvl="0">
              <a:buClr>
                <a:srgbClr val="E48312"/>
              </a:buClr>
            </a:pPr>
            <a:r>
              <a:rPr lang="en-US" sz="3200" dirty="0" smtClean="0">
                <a:solidFill>
                  <a:srgbClr val="000000">
                    <a:lumMod val="75000"/>
                    <a:lumOff val="25000"/>
                  </a:srgbClr>
                </a:solidFill>
              </a:rPr>
              <a:t>Letters to Faculty/notification</a:t>
            </a:r>
            <a:endParaRPr lang="en-US" sz="3200" dirty="0">
              <a:solidFill>
                <a:srgbClr val="000000">
                  <a:lumMod val="75000"/>
                  <a:lumOff val="25000"/>
                </a:srgbClr>
              </a:solidFill>
            </a:endParaRPr>
          </a:p>
          <a:p>
            <a:pPr lvl="0">
              <a:buClr>
                <a:srgbClr val="E48312"/>
              </a:buClr>
            </a:pPr>
            <a:r>
              <a:rPr lang="en-US" sz="3200" dirty="0" smtClean="0">
                <a:solidFill>
                  <a:srgbClr val="000000">
                    <a:lumMod val="75000"/>
                    <a:lumOff val="25000"/>
                  </a:srgbClr>
                </a:solidFill>
              </a:rPr>
              <a:t>Syllabus Statements</a:t>
            </a:r>
          </a:p>
          <a:p>
            <a:pPr lvl="0">
              <a:buClr>
                <a:srgbClr val="E48312"/>
              </a:buClr>
            </a:pPr>
            <a:r>
              <a:rPr lang="en-US" sz="3200" dirty="0" smtClean="0">
                <a:solidFill>
                  <a:srgbClr val="000000">
                    <a:lumMod val="75000"/>
                    <a:lumOff val="25000"/>
                  </a:srgbClr>
                </a:solidFill>
              </a:rPr>
              <a:t>Test Proctoring</a:t>
            </a:r>
          </a:p>
          <a:p>
            <a:pPr lvl="0">
              <a:buClr>
                <a:srgbClr val="E48312"/>
              </a:buClr>
            </a:pPr>
            <a:r>
              <a:rPr lang="en-US" sz="3200" dirty="0" smtClean="0">
                <a:solidFill>
                  <a:srgbClr val="000000">
                    <a:lumMod val="75000"/>
                    <a:lumOff val="25000"/>
                  </a:srgbClr>
                </a:solidFill>
              </a:rPr>
              <a:t>Provision of Accommodations such as note takers</a:t>
            </a:r>
          </a:p>
          <a:p>
            <a:pPr marL="384048" lvl="2" indent="0">
              <a:buClr>
                <a:srgbClr val="E48312"/>
              </a:buClr>
              <a:buNone/>
            </a:pPr>
            <a:r>
              <a:rPr lang="en-US" sz="1200" dirty="0" smtClean="0">
                <a:solidFill>
                  <a:srgbClr val="000000">
                    <a:lumMod val="75000"/>
                    <a:lumOff val="25000"/>
                  </a:srgbClr>
                </a:solidFill>
              </a:rPr>
              <a:t>                                                                                                                                                                refocus </a:t>
            </a:r>
            <a:r>
              <a:rPr lang="en-US" sz="1200" dirty="0">
                <a:solidFill>
                  <a:srgbClr val="000000">
                    <a:lumMod val="75000"/>
                    <a:lumOff val="25000"/>
                  </a:srgbClr>
                </a:solidFill>
              </a:rPr>
              <a:t>http://www.projectshift-refocus.org/awareness.htm</a:t>
            </a:r>
          </a:p>
          <a:p>
            <a:pPr lvl="0">
              <a:buClr>
                <a:srgbClr val="E48312"/>
              </a:buClr>
            </a:pPr>
            <a:endParaRPr lang="en-US" sz="3200" dirty="0" smtClean="0">
              <a:solidFill>
                <a:srgbClr val="000000">
                  <a:lumMod val="75000"/>
                  <a:lumOff val="25000"/>
                </a:srgbClr>
              </a:solidFill>
            </a:endParaRPr>
          </a:p>
        </p:txBody>
      </p:sp>
      <p:sp>
        <p:nvSpPr>
          <p:cNvPr id="4" name="Rectangle 3"/>
          <p:cNvSpPr/>
          <p:nvPr/>
        </p:nvSpPr>
        <p:spPr>
          <a:xfrm>
            <a:off x="12007270" y="5869094"/>
            <a:ext cx="184730" cy="369332"/>
          </a:xfrm>
          <a:prstGeom prst="rect">
            <a:avLst/>
          </a:prstGeom>
        </p:spPr>
        <p:txBody>
          <a:bodyPr wrap="none">
            <a:spAutoFit/>
          </a:bodyPr>
          <a:lstStyle/>
          <a:p>
            <a:pPr lvl="0" algn="r">
              <a:buClr>
                <a:srgbClr val="E48312"/>
              </a:buClr>
            </a:pPr>
            <a:endParaRPr lang="en-US" dirty="0">
              <a:solidFill>
                <a:srgbClr val="000000">
                  <a:lumMod val="75000"/>
                  <a:lumOff val="25000"/>
                </a:srgbClr>
              </a:solidFill>
            </a:endParaRPr>
          </a:p>
        </p:txBody>
      </p:sp>
    </p:spTree>
    <p:extLst>
      <p:ext uri="{BB962C8B-B14F-4D97-AF65-F5344CB8AC3E}">
        <p14:creationId xmlns:p14="http://schemas.microsoft.com/office/powerpoint/2010/main" val="1451920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Shift/Refocus</a:t>
            </a:r>
            <a:endParaRPr lang="en-US" dirty="0"/>
          </a:p>
        </p:txBody>
      </p:sp>
      <p:sp>
        <p:nvSpPr>
          <p:cNvPr id="3" name="Content Placeholder 2"/>
          <p:cNvSpPr>
            <a:spLocks noGrp="1"/>
          </p:cNvSpPr>
          <p:nvPr>
            <p:ph idx="1"/>
          </p:nvPr>
        </p:nvSpPr>
        <p:spPr/>
        <p:txBody>
          <a:bodyPr/>
          <a:lstStyle/>
          <a:p>
            <a:r>
              <a:rPr lang="en-US" sz="2800" b="1" dirty="0"/>
              <a:t>Refocus</a:t>
            </a:r>
            <a:r>
              <a:rPr lang="en-US" sz="2800" dirty="0"/>
              <a:t> </a:t>
            </a:r>
            <a:r>
              <a:rPr lang="mr-IN" sz="2800" dirty="0"/>
              <a:t>–</a:t>
            </a:r>
            <a:r>
              <a:rPr lang="en-US" sz="2800" dirty="0"/>
              <a:t>http://</a:t>
            </a:r>
            <a:r>
              <a:rPr lang="en-US" sz="2800" dirty="0" smtClean="0"/>
              <a:t>www.projectshift-refocus.org/index.htm</a:t>
            </a:r>
          </a:p>
          <a:p>
            <a:r>
              <a:rPr lang="en-US" sz="2800" dirty="0"/>
              <a:t>Disability resource professionals set the tone for how a campus frames and responds to disability. Refocus was created as a tool for examining the role the resource office can play in challenging stereotypes and creating truly equitable environments. You are invited to explore </a:t>
            </a:r>
            <a:r>
              <a:rPr lang="en-US" sz="2800" b="1" u="sng" dirty="0">
                <a:hlinkClick r:id="rId2"/>
              </a:rPr>
              <a:t>core values</a:t>
            </a:r>
            <a:r>
              <a:rPr lang="en-US" sz="2800" dirty="0"/>
              <a:t> that anchor us to this goal and to </a:t>
            </a:r>
            <a:r>
              <a:rPr lang="en-US" sz="2800" b="1" u="sng" dirty="0">
                <a:hlinkClick r:id="rId3"/>
              </a:rPr>
              <a:t>examine practices</a:t>
            </a:r>
            <a:r>
              <a:rPr lang="en-US" sz="2800" dirty="0"/>
              <a:t> that influence the campus narrative around disability.</a:t>
            </a:r>
          </a:p>
        </p:txBody>
      </p:sp>
    </p:spTree>
    <p:extLst>
      <p:ext uri="{BB962C8B-B14F-4D97-AF65-F5344CB8AC3E}">
        <p14:creationId xmlns:p14="http://schemas.microsoft.com/office/powerpoint/2010/main" val="28109673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REFOCUS INFO: Administration</a:t>
            </a:r>
            <a:endParaRPr lang="en-US" dirty="0"/>
          </a:p>
        </p:txBody>
      </p:sp>
      <p:sp>
        <p:nvSpPr>
          <p:cNvPr id="3" name="Content Placeholder 2"/>
          <p:cNvSpPr>
            <a:spLocks noGrp="1"/>
          </p:cNvSpPr>
          <p:nvPr>
            <p:ph idx="1"/>
          </p:nvPr>
        </p:nvSpPr>
        <p:spPr/>
        <p:txBody>
          <a:bodyPr/>
          <a:lstStyle/>
          <a:p>
            <a:pPr algn="ctr"/>
            <a:r>
              <a:rPr lang="en-US" b="1" dirty="0">
                <a:solidFill>
                  <a:srgbClr val="FFFFFF"/>
                </a:solidFill>
                <a:latin typeface="Arial" panose="020B0604020202020204" pitchFamily="34" charset="0"/>
              </a:rPr>
              <a:t>Administration</a:t>
            </a:r>
          </a:p>
          <a:p>
            <a:pPr>
              <a:buFont typeface="Arial" panose="020B0604020202020204" pitchFamily="34" charset="0"/>
              <a:buChar char="•"/>
            </a:pPr>
            <a:r>
              <a:rPr lang="en-US" sz="3200" b="1" dirty="0">
                <a:solidFill>
                  <a:srgbClr val="0033CC"/>
                </a:solidFill>
                <a:latin typeface="Arial" panose="020B0604020202020204" pitchFamily="34" charset="0"/>
                <a:hlinkClick r:id="rId2"/>
              </a:rPr>
              <a:t>Office Name</a:t>
            </a:r>
            <a:endParaRPr lang="en-US" sz="3200" dirty="0">
              <a:solidFill>
                <a:srgbClr val="0033CC"/>
              </a:solidFill>
              <a:latin typeface="Arial" panose="020B0604020202020204" pitchFamily="34" charset="0"/>
            </a:endParaRPr>
          </a:p>
          <a:p>
            <a:pPr>
              <a:buFont typeface="Arial" panose="020B0604020202020204" pitchFamily="34" charset="0"/>
              <a:buChar char="•"/>
            </a:pPr>
            <a:r>
              <a:rPr lang="en-US" sz="3200" b="1" dirty="0">
                <a:solidFill>
                  <a:srgbClr val="0033CC"/>
                </a:solidFill>
                <a:latin typeface="Arial" panose="020B0604020202020204" pitchFamily="34" charset="0"/>
                <a:hlinkClick r:id="rId3"/>
              </a:rPr>
              <a:t>Mission Statement</a:t>
            </a:r>
            <a:endParaRPr lang="en-US" sz="3200" dirty="0">
              <a:solidFill>
                <a:srgbClr val="0033CC"/>
              </a:solidFill>
              <a:latin typeface="Arial" panose="020B0604020202020204" pitchFamily="34" charset="0"/>
            </a:endParaRPr>
          </a:p>
          <a:p>
            <a:pPr>
              <a:buFont typeface="Arial" panose="020B0604020202020204" pitchFamily="34" charset="0"/>
              <a:buChar char="•"/>
            </a:pPr>
            <a:r>
              <a:rPr lang="en-US" sz="3200" b="1" dirty="0">
                <a:solidFill>
                  <a:srgbClr val="0033CC"/>
                </a:solidFill>
                <a:latin typeface="Arial" panose="020B0604020202020204" pitchFamily="34" charset="0"/>
                <a:hlinkClick r:id="rId4"/>
              </a:rPr>
              <a:t>Job Descriptions</a:t>
            </a:r>
            <a:endParaRPr lang="en-US" sz="3200" dirty="0">
              <a:solidFill>
                <a:srgbClr val="0033CC"/>
              </a:solidFill>
              <a:latin typeface="Arial" panose="020B0604020202020204" pitchFamily="34" charset="0"/>
            </a:endParaRPr>
          </a:p>
          <a:p>
            <a:pPr>
              <a:buFont typeface="Arial" panose="020B0604020202020204" pitchFamily="34" charset="0"/>
              <a:buChar char="•"/>
            </a:pPr>
            <a:r>
              <a:rPr lang="en-US" sz="3200" b="1" dirty="0">
                <a:solidFill>
                  <a:srgbClr val="0033CC"/>
                </a:solidFill>
                <a:latin typeface="Arial" panose="020B0604020202020204" pitchFamily="34" charset="0"/>
                <a:hlinkClick r:id="rId5"/>
              </a:rPr>
              <a:t>Funding Structure</a:t>
            </a:r>
            <a:endParaRPr lang="en-US" sz="3200" dirty="0">
              <a:solidFill>
                <a:srgbClr val="0033CC"/>
              </a:solidFill>
              <a:latin typeface="Arial" panose="020B0604020202020204" pitchFamily="34" charset="0"/>
            </a:endParaRPr>
          </a:p>
          <a:p>
            <a:pPr>
              <a:buFont typeface="Arial" panose="020B0604020202020204" pitchFamily="34" charset="0"/>
              <a:buChar char="•"/>
            </a:pPr>
            <a:r>
              <a:rPr lang="en-US" sz="3200" b="1" dirty="0">
                <a:solidFill>
                  <a:srgbClr val="0033CC"/>
                </a:solidFill>
                <a:latin typeface="Arial" panose="020B0604020202020204" pitchFamily="34" charset="0"/>
                <a:hlinkClick r:id="rId6"/>
              </a:rPr>
              <a:t>Advocacy</a:t>
            </a:r>
            <a:endParaRPr lang="en-US" sz="3200" b="0" i="0" u="none" strike="noStrike" dirty="0">
              <a:solidFill>
                <a:srgbClr val="0033CC"/>
              </a:solidFill>
              <a:effectLst/>
              <a:latin typeface="Arial" panose="020B0604020202020204" pitchFamily="34" charset="0"/>
            </a:endParaRPr>
          </a:p>
        </p:txBody>
      </p:sp>
    </p:spTree>
    <p:extLst>
      <p:ext uri="{BB962C8B-B14F-4D97-AF65-F5344CB8AC3E}">
        <p14:creationId xmlns:p14="http://schemas.microsoft.com/office/powerpoint/2010/main" val="509960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REFOCUS INFO: Service</a:t>
            </a:r>
            <a:endParaRPr lang="en-US" dirty="0"/>
          </a:p>
        </p:txBody>
      </p:sp>
      <p:sp>
        <p:nvSpPr>
          <p:cNvPr id="3" name="Content Placeholder 2"/>
          <p:cNvSpPr>
            <a:spLocks noGrp="1"/>
          </p:cNvSpPr>
          <p:nvPr>
            <p:ph idx="1"/>
          </p:nvPr>
        </p:nvSpPr>
        <p:spPr>
          <a:xfrm>
            <a:off x="1097280" y="1845734"/>
            <a:ext cx="10058400" cy="3996266"/>
          </a:xfrm>
        </p:spPr>
        <p:txBody>
          <a:bodyPr>
            <a:normAutofit/>
          </a:bodyPr>
          <a:lstStyle/>
          <a:p>
            <a:r>
              <a:rPr lang="en-US" sz="3200" b="1" dirty="0" smtClean="0">
                <a:hlinkClick r:id="rId3"/>
              </a:rPr>
              <a:t>Documentation</a:t>
            </a:r>
            <a:endParaRPr lang="en-US" sz="3200" dirty="0"/>
          </a:p>
          <a:p>
            <a:r>
              <a:rPr lang="en-US" sz="3200" b="1" dirty="0">
                <a:hlinkClick r:id="rId4"/>
              </a:rPr>
              <a:t>Faculty Notification</a:t>
            </a:r>
            <a:endParaRPr lang="en-US" sz="3200" dirty="0"/>
          </a:p>
          <a:p>
            <a:r>
              <a:rPr lang="en-US" sz="3200" b="1" dirty="0">
                <a:hlinkClick r:id="rId5"/>
              </a:rPr>
              <a:t>Syllabus Statement</a:t>
            </a:r>
            <a:endParaRPr lang="en-US" sz="3200" dirty="0"/>
          </a:p>
          <a:p>
            <a:r>
              <a:rPr lang="en-US" sz="3200" b="1" dirty="0">
                <a:hlinkClick r:id="rId6"/>
              </a:rPr>
              <a:t>Exams</a:t>
            </a:r>
            <a:endParaRPr lang="en-US" sz="3200" dirty="0"/>
          </a:p>
          <a:p>
            <a:r>
              <a:rPr lang="en-US" sz="3200" b="1" dirty="0">
                <a:hlinkClick r:id="rId7"/>
              </a:rPr>
              <a:t>Notetaking</a:t>
            </a:r>
            <a:endParaRPr lang="en-US" sz="3200" dirty="0"/>
          </a:p>
          <a:p>
            <a:pPr marL="201168" lvl="1" indent="0">
              <a:buClr>
                <a:srgbClr val="E48312"/>
              </a:buClr>
              <a:buNone/>
            </a:pPr>
            <a:r>
              <a:rPr lang="en-US" sz="1400" dirty="0" smtClean="0">
                <a:solidFill>
                  <a:srgbClr val="000000">
                    <a:lumMod val="75000"/>
                    <a:lumOff val="25000"/>
                  </a:srgbClr>
                </a:solidFill>
              </a:rPr>
              <a:t>						</a:t>
            </a:r>
            <a:endParaRPr lang="en-US" sz="3200" dirty="0" smtClean="0">
              <a:solidFill>
                <a:srgbClr val="000000">
                  <a:lumMod val="75000"/>
                  <a:lumOff val="25000"/>
                </a:srgbClr>
              </a:solidFill>
            </a:endParaRPr>
          </a:p>
        </p:txBody>
      </p:sp>
    </p:spTree>
    <p:extLst>
      <p:ext uri="{BB962C8B-B14F-4D97-AF65-F5344CB8AC3E}">
        <p14:creationId xmlns:p14="http://schemas.microsoft.com/office/powerpoint/2010/main" val="15920645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REFOCUS INFO: Outreach</a:t>
            </a:r>
            <a:endParaRPr lang="en-US" dirty="0"/>
          </a:p>
        </p:txBody>
      </p:sp>
      <p:sp>
        <p:nvSpPr>
          <p:cNvPr id="3" name="Content Placeholder 2"/>
          <p:cNvSpPr>
            <a:spLocks noGrp="1"/>
          </p:cNvSpPr>
          <p:nvPr>
            <p:ph idx="1"/>
          </p:nvPr>
        </p:nvSpPr>
        <p:spPr/>
        <p:txBody>
          <a:bodyPr/>
          <a:lstStyle/>
          <a:p>
            <a:r>
              <a:rPr lang="en-US" sz="3200" b="1" dirty="0" smtClean="0">
                <a:hlinkClick r:id="rId2"/>
              </a:rPr>
              <a:t>Office </a:t>
            </a:r>
            <a:r>
              <a:rPr lang="en-US" sz="3200" b="1" dirty="0">
                <a:hlinkClick r:id="rId2"/>
              </a:rPr>
              <a:t>Website</a:t>
            </a:r>
            <a:endParaRPr lang="en-US" sz="3200" dirty="0"/>
          </a:p>
          <a:p>
            <a:r>
              <a:rPr lang="en-US" sz="3200" b="1" dirty="0">
                <a:hlinkClick r:id="rId3"/>
              </a:rPr>
              <a:t>Faculty Development</a:t>
            </a:r>
            <a:endParaRPr lang="en-US" sz="3200" dirty="0"/>
          </a:p>
          <a:p>
            <a:r>
              <a:rPr lang="en-US" sz="3200" b="1" dirty="0">
                <a:hlinkClick r:id="rId4"/>
              </a:rPr>
              <a:t>Student Development</a:t>
            </a:r>
            <a:endParaRPr lang="en-US" sz="3200" dirty="0"/>
          </a:p>
          <a:p>
            <a:r>
              <a:rPr lang="en-US" sz="3200" b="1" dirty="0">
                <a:hlinkClick r:id="rId5"/>
              </a:rPr>
              <a:t>Awareness Events</a:t>
            </a:r>
            <a:endParaRPr lang="en-US" sz="3200" dirty="0"/>
          </a:p>
          <a:p>
            <a:r>
              <a:rPr lang="en-US" sz="3200" b="1" dirty="0">
                <a:hlinkClick r:id="rId6"/>
              </a:rPr>
              <a:t>Collaboration</a:t>
            </a:r>
            <a:endParaRPr lang="en-US" sz="3200" dirty="0"/>
          </a:p>
          <a:p>
            <a:endParaRPr lang="en-US" dirty="0"/>
          </a:p>
        </p:txBody>
      </p:sp>
    </p:spTree>
    <p:extLst>
      <p:ext uri="{BB962C8B-B14F-4D97-AF65-F5344CB8AC3E}">
        <p14:creationId xmlns:p14="http://schemas.microsoft.com/office/powerpoint/2010/main" val="262996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Goals</a:t>
            </a:r>
            <a:endParaRPr lang="en-US" dirty="0"/>
          </a:p>
        </p:txBody>
      </p:sp>
      <p:sp>
        <p:nvSpPr>
          <p:cNvPr id="3" name="Content Placeholder 2"/>
          <p:cNvSpPr>
            <a:spLocks noGrp="1"/>
          </p:cNvSpPr>
          <p:nvPr>
            <p:ph idx="1"/>
          </p:nvPr>
        </p:nvSpPr>
        <p:spPr/>
        <p:txBody>
          <a:bodyPr>
            <a:normAutofit/>
          </a:bodyPr>
          <a:lstStyle/>
          <a:p>
            <a:endParaRPr lang="en-US" dirty="0"/>
          </a:p>
          <a:p>
            <a:pPr marL="514350" indent="-514350">
              <a:buFont typeface="+mj-lt"/>
              <a:buAutoNum type="arabicPeriod"/>
            </a:pPr>
            <a:r>
              <a:rPr lang="en-US" sz="2800" dirty="0" smtClean="0"/>
              <a:t>Identify the principles and concepts of Disability Studies</a:t>
            </a:r>
          </a:p>
          <a:p>
            <a:pPr marL="514350" indent="-514350">
              <a:buFont typeface="+mj-lt"/>
              <a:buAutoNum type="arabicPeriod"/>
            </a:pPr>
            <a:r>
              <a:rPr lang="en-US" sz="2800" dirty="0" smtClean="0"/>
              <a:t>Discuss ways that these principles and concepts can inform  policies and practices of Disability Services / Accessibility Resources on college campuses</a:t>
            </a:r>
          </a:p>
          <a:p>
            <a:pPr marL="514350" indent="-514350">
              <a:buFont typeface="+mj-lt"/>
              <a:buAutoNum type="arabicPeriod"/>
            </a:pPr>
            <a:r>
              <a:rPr lang="en-US" sz="2800" dirty="0" smtClean="0"/>
              <a:t>Provide</a:t>
            </a:r>
            <a:r>
              <a:rPr lang="en-US" sz="2800" dirty="0" smtClean="0">
                <a:solidFill>
                  <a:srgbClr val="333333"/>
                </a:solidFill>
              </a:rPr>
              <a:t> resources for </a:t>
            </a:r>
            <a:r>
              <a:rPr lang="en-US" sz="2800" dirty="0">
                <a:solidFill>
                  <a:srgbClr val="333333"/>
                </a:solidFill>
              </a:rPr>
              <a:t>focusing our work on social </a:t>
            </a:r>
            <a:r>
              <a:rPr lang="en-US" sz="2800" dirty="0" smtClean="0">
                <a:solidFill>
                  <a:srgbClr val="333333"/>
                </a:solidFill>
              </a:rPr>
              <a:t>justice and disability </a:t>
            </a:r>
            <a:r>
              <a:rPr lang="en-US" sz="2800" dirty="0">
                <a:solidFill>
                  <a:srgbClr val="333333"/>
                </a:solidFill>
              </a:rPr>
              <a:t>studies concepts. </a:t>
            </a:r>
            <a:endParaRPr lang="en-US" sz="2800" dirty="0" smtClean="0">
              <a:solidFill>
                <a:srgbClr val="333333"/>
              </a:solidFill>
            </a:endParaRPr>
          </a:p>
          <a:p>
            <a:pPr marL="514350" indent="-514350">
              <a:buFont typeface="+mj-lt"/>
              <a:buAutoNum type="arabicPeriod"/>
            </a:pPr>
            <a:r>
              <a:rPr lang="en-US" sz="2800" dirty="0" smtClean="0">
                <a:solidFill>
                  <a:srgbClr val="333333"/>
                </a:solidFill>
              </a:rPr>
              <a:t>Review checklist </a:t>
            </a:r>
            <a:r>
              <a:rPr lang="en-US" sz="2800" dirty="0">
                <a:solidFill>
                  <a:srgbClr val="333333"/>
                </a:solidFill>
              </a:rPr>
              <a:t>to guide your </a:t>
            </a:r>
            <a:r>
              <a:rPr lang="en-US" sz="2800" dirty="0" smtClean="0">
                <a:solidFill>
                  <a:srgbClr val="333333"/>
                </a:solidFill>
              </a:rPr>
              <a:t>process</a:t>
            </a:r>
            <a:endParaRPr lang="en-US" sz="2800" dirty="0"/>
          </a:p>
        </p:txBody>
      </p:sp>
    </p:spTree>
    <p:extLst>
      <p:ext uri="{BB962C8B-B14F-4D97-AF65-F5344CB8AC3E}">
        <p14:creationId xmlns:p14="http://schemas.microsoft.com/office/powerpoint/2010/main" val="7375856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REFOCUS Notetaking Example/Exercise </a:t>
            </a:r>
            <a:br>
              <a:rPr lang="en-US" dirty="0" smtClean="0"/>
            </a:br>
            <a:r>
              <a:rPr lang="en-US" dirty="0" smtClean="0"/>
              <a:t>(10 minutes)</a:t>
            </a:r>
            <a:endParaRPr lang="en-US" dirty="0"/>
          </a:p>
        </p:txBody>
      </p:sp>
      <p:sp>
        <p:nvSpPr>
          <p:cNvPr id="3" name="Content Placeholder 2"/>
          <p:cNvSpPr>
            <a:spLocks noGrp="1"/>
          </p:cNvSpPr>
          <p:nvPr>
            <p:ph idx="1"/>
          </p:nvPr>
        </p:nvSpPr>
        <p:spPr/>
        <p:txBody>
          <a:bodyPr/>
          <a:lstStyle/>
          <a:p>
            <a:r>
              <a:rPr lang="en-US" dirty="0" smtClean="0"/>
              <a:t>1. Write down quick list of everything you know about how your office provides notes for students (2 minutes)</a:t>
            </a:r>
          </a:p>
          <a:p>
            <a:r>
              <a:rPr lang="en-US" dirty="0" smtClean="0"/>
              <a:t>2. Turn to 1 or 2 people near you, either from your office or another office and discuss what you wrote. </a:t>
            </a:r>
          </a:p>
          <a:p>
            <a:r>
              <a:rPr lang="en-US" dirty="0" smtClean="0"/>
              <a:t>3. Decide if anyone would like to share with larger group. </a:t>
            </a:r>
            <a:endParaRPr lang="en-US" dirty="0"/>
          </a:p>
        </p:txBody>
      </p:sp>
    </p:spTree>
    <p:extLst>
      <p:ext uri="{BB962C8B-B14F-4D97-AF65-F5344CB8AC3E}">
        <p14:creationId xmlns:p14="http://schemas.microsoft.com/office/powerpoint/2010/main" val="2020146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Possible Notetaking </a:t>
            </a:r>
            <a:r>
              <a:rPr lang="en-US" dirty="0"/>
              <a:t>P</a:t>
            </a:r>
            <a:r>
              <a:rPr lang="en-US" dirty="0" smtClean="0"/>
              <a:t>rocess</a:t>
            </a:r>
            <a:endParaRPr lang="en-US" dirty="0"/>
          </a:p>
        </p:txBody>
      </p:sp>
      <p:sp>
        <p:nvSpPr>
          <p:cNvPr id="3" name="Content Placeholder 2"/>
          <p:cNvSpPr>
            <a:spLocks noGrp="1"/>
          </p:cNvSpPr>
          <p:nvPr>
            <p:ph idx="1"/>
          </p:nvPr>
        </p:nvSpPr>
        <p:spPr/>
        <p:txBody>
          <a:bodyPr>
            <a:normAutofit/>
          </a:bodyPr>
          <a:lstStyle/>
          <a:p>
            <a:r>
              <a:rPr lang="en-US" sz="3200" dirty="0"/>
              <a:t>A typical approach to the provision note-taking as an accommodation is to have students ask someone in the class to assist them by sharing notes. If students are unable to find someone on their own, they are encouraged to give the course instructor an announcement to read to the class asking a classmate to volunteer to assist with note-taking. Note-takers are typically not paid or given a token amount as a “thank you” for helping out.</a:t>
            </a:r>
          </a:p>
        </p:txBody>
      </p:sp>
    </p:spTree>
    <p:extLst>
      <p:ext uri="{BB962C8B-B14F-4D97-AF65-F5344CB8AC3E}">
        <p14:creationId xmlns:p14="http://schemas.microsoft.com/office/powerpoint/2010/main" val="3476689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are the implicit messages?</a:t>
            </a:r>
          </a:p>
        </p:txBody>
      </p:sp>
      <p:sp>
        <p:nvSpPr>
          <p:cNvPr id="3" name="Content Placeholder 2"/>
          <p:cNvSpPr>
            <a:spLocks noGrp="1"/>
          </p:cNvSpPr>
          <p:nvPr>
            <p:ph idx="1"/>
          </p:nvPr>
        </p:nvSpPr>
        <p:spPr/>
        <p:txBody>
          <a:bodyPr>
            <a:normAutofit fontScale="92500" lnSpcReduction="10000"/>
          </a:bodyPr>
          <a:lstStyle/>
          <a:p>
            <a:r>
              <a:rPr lang="en-US" dirty="0"/>
              <a:t>Disabled students don't have basic academic skills. They cannot take notes. This is an individual problem, not a possible concern for numerous students or representative of an ineffective pedagogy.</a:t>
            </a:r>
          </a:p>
          <a:p>
            <a:r>
              <a:rPr lang="en-US" dirty="0"/>
              <a:t>The barriers to learning that a student describes should not be trusted. The disability service office must verify eligibility for the service and legitimize it to the course instructor.</a:t>
            </a:r>
          </a:p>
          <a:p>
            <a:r>
              <a:rPr lang="en-US" dirty="0"/>
              <a:t>Disabled students are dependent on the charity of their classmates and cannot be achieve academically on their own.</a:t>
            </a:r>
          </a:p>
          <a:p>
            <a:r>
              <a:rPr lang="en-US" dirty="0"/>
              <a:t>The time, effort and awkwardness required of disabled students to coordinate note-taking (likely over 40 times during an academic career) are justified because the student is getting an advantage.</a:t>
            </a:r>
          </a:p>
          <a:p>
            <a:r>
              <a:rPr lang="en-US" dirty="0"/>
              <a:t>Having a disabled student in class is a burden to both the instructor and other students.</a:t>
            </a:r>
          </a:p>
          <a:p>
            <a:r>
              <a:rPr lang="en-US" dirty="0"/>
              <a:t>Note-taking is the best (or only) way to capture what is happening in the course.</a:t>
            </a:r>
          </a:p>
          <a:p>
            <a:r>
              <a:rPr lang="en-US" dirty="0"/>
              <a:t>Disability is special and requires a special response, including strict confidentiality.</a:t>
            </a:r>
          </a:p>
          <a:p>
            <a:endParaRPr lang="en-US" dirty="0"/>
          </a:p>
        </p:txBody>
      </p:sp>
    </p:spTree>
    <p:extLst>
      <p:ext uri="{BB962C8B-B14F-4D97-AF65-F5344CB8AC3E}">
        <p14:creationId xmlns:p14="http://schemas.microsoft.com/office/powerpoint/2010/main" val="41398942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might this be different?</a:t>
            </a:r>
            <a:br>
              <a:rPr lang="en-US" b="1" dirty="0"/>
            </a:br>
            <a:endParaRPr lang="en-US" dirty="0"/>
          </a:p>
        </p:txBody>
      </p:sp>
      <p:sp>
        <p:nvSpPr>
          <p:cNvPr id="3" name="Content Placeholder 2"/>
          <p:cNvSpPr>
            <a:spLocks noGrp="1"/>
          </p:cNvSpPr>
          <p:nvPr>
            <p:ph idx="1"/>
          </p:nvPr>
        </p:nvSpPr>
        <p:spPr/>
        <p:txBody>
          <a:bodyPr>
            <a:normAutofit/>
          </a:bodyPr>
          <a:lstStyle/>
          <a:p>
            <a:r>
              <a:rPr lang="en-US" sz="3200" dirty="0"/>
              <a:t>An alternate approach locates the problem within the course design, rather than within the student, while responding to the realities that the kinds of course design which create this barrier will likely continue to exist for years to come. This approach would also reduce the burden that is placed upon the student to the greatest degree possible.</a:t>
            </a:r>
          </a:p>
        </p:txBody>
      </p:sp>
    </p:spTree>
    <p:extLst>
      <p:ext uri="{BB962C8B-B14F-4D97-AF65-F5344CB8AC3E}">
        <p14:creationId xmlns:p14="http://schemas.microsoft.com/office/powerpoint/2010/main" val="3170206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the potential impact of this change?</a:t>
            </a:r>
          </a:p>
        </p:txBody>
      </p:sp>
      <p:sp>
        <p:nvSpPr>
          <p:cNvPr id="3" name="Content Placeholder 2"/>
          <p:cNvSpPr>
            <a:spLocks noGrp="1"/>
          </p:cNvSpPr>
          <p:nvPr>
            <p:ph idx="1"/>
          </p:nvPr>
        </p:nvSpPr>
        <p:spPr/>
        <p:txBody>
          <a:bodyPr>
            <a:noAutofit/>
          </a:bodyPr>
          <a:lstStyle/>
          <a:p>
            <a:r>
              <a:rPr lang="en-US" sz="2100" dirty="0"/>
              <a:t>The student is less burdened with the responsibility of working out arrangements to identify the note-taker, get notes, and supervise the </a:t>
            </a:r>
            <a:r>
              <a:rPr lang="en-US" sz="2100" dirty="0" smtClean="0"/>
              <a:t>note taker.</a:t>
            </a:r>
            <a:endParaRPr lang="en-US" sz="2100" dirty="0"/>
          </a:p>
          <a:p>
            <a:r>
              <a:rPr lang="en-US" sz="2100" dirty="0"/>
              <a:t>Notes are more likely to be effective since students with higher GPAs are targeted and/or the instructor is overseeing the process.</a:t>
            </a:r>
          </a:p>
          <a:p>
            <a:r>
              <a:rPr lang="en-US" sz="2100" dirty="0"/>
              <a:t>The institution is responsible, namely the disability resource office, to solve the problem.</a:t>
            </a:r>
          </a:p>
          <a:p>
            <a:r>
              <a:rPr lang="en-US" sz="2100" dirty="0"/>
              <a:t>The problem is located with the course design and the designer (i.e. course instructor).</a:t>
            </a:r>
          </a:p>
          <a:p>
            <a:r>
              <a:rPr lang="en-US" sz="2100" dirty="0"/>
              <a:t>It avoids the charity approach to solving the problem. The volunteer is helping the course instructor, not the disability service office or disabled students.</a:t>
            </a:r>
          </a:p>
          <a:p>
            <a:r>
              <a:rPr lang="en-US" sz="2100" dirty="0"/>
              <a:t>It challenges the conventional approaches to both teaching and to accommodation provision.</a:t>
            </a:r>
          </a:p>
          <a:p>
            <a:r>
              <a:rPr lang="en-US" sz="2100" dirty="0"/>
              <a:t> </a:t>
            </a:r>
          </a:p>
        </p:txBody>
      </p:sp>
    </p:spTree>
    <p:extLst>
      <p:ext uri="{BB962C8B-B14F-4D97-AF65-F5344CB8AC3E}">
        <p14:creationId xmlns:p14="http://schemas.microsoft.com/office/powerpoint/2010/main" val="918505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Checklist (based on REFOCUS)</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476589231"/>
              </p:ext>
            </p:extLst>
          </p:nvPr>
        </p:nvGraphicFramePr>
        <p:xfrm>
          <a:off x="1674891" y="2194878"/>
          <a:ext cx="8772975" cy="3940553"/>
        </p:xfrm>
        <a:graphic>
          <a:graphicData uri="http://schemas.openxmlformats.org/drawingml/2006/table">
            <a:tbl>
              <a:tblPr firstRow="1" firstCol="1" bandRow="1">
                <a:tableStyleId>{2D5ABB26-0587-4C30-8999-92F81FD0307C}</a:tableStyleId>
              </a:tblPr>
              <a:tblGrid>
                <a:gridCol w="3331854"/>
                <a:gridCol w="1120314"/>
                <a:gridCol w="2889921"/>
                <a:gridCol w="1430886"/>
              </a:tblGrid>
              <a:tr h="410816">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b="1" dirty="0">
                          <a:effectLst/>
                        </a:rPr>
                        <a:t>Date Reviewed</a:t>
                      </a:r>
                      <a:endParaRPr lang="en-US" sz="1200" b="1"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b="1" dirty="0">
                          <a:effectLst/>
                        </a:rPr>
                        <a:t>Action Needed</a:t>
                      </a:r>
                      <a:endParaRPr lang="en-US" sz="1200" b="1"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b="1" dirty="0">
                          <a:effectLst/>
                        </a:rPr>
                        <a:t>Update Completed</a:t>
                      </a:r>
                      <a:endParaRPr lang="en-US" sz="1200" b="1"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408">
                <a:tc>
                  <a:txBody>
                    <a:bodyPr/>
                    <a:lstStyle/>
                    <a:p>
                      <a:pPr marL="0" marR="0" algn="ctr">
                        <a:spcBef>
                          <a:spcPts val="0"/>
                        </a:spcBef>
                        <a:spcAft>
                          <a:spcPts val="0"/>
                        </a:spcAft>
                      </a:pPr>
                      <a:r>
                        <a:rPr lang="en-US" sz="1200" dirty="0" smtClean="0">
                          <a:effectLst/>
                          <a:latin typeface="+mn-lt"/>
                          <a:ea typeface="+mn-ea"/>
                          <a:cs typeface="+mn-cs"/>
                        </a:rPr>
                        <a:t>Administration</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408">
                <a:tc>
                  <a:txBody>
                    <a:bodyPr/>
                    <a:lstStyle/>
                    <a:p>
                      <a:pPr marL="0" marR="0">
                        <a:spcBef>
                          <a:spcPts val="0"/>
                        </a:spcBef>
                        <a:spcAft>
                          <a:spcPts val="0"/>
                        </a:spcAft>
                      </a:pPr>
                      <a:r>
                        <a:rPr lang="en-US" sz="1200" dirty="0" smtClean="0">
                          <a:effectLst/>
                        </a:rPr>
                        <a:t>Office Name/ Mission </a:t>
                      </a:r>
                      <a:r>
                        <a:rPr lang="en-US" sz="1200" dirty="0">
                          <a:effectLst/>
                        </a:rPr>
                        <a:t>Statement</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408">
                <a:tc>
                  <a:txBody>
                    <a:bodyPr/>
                    <a:lstStyle/>
                    <a:p>
                      <a:pPr marL="0" marR="0">
                        <a:spcBef>
                          <a:spcPts val="0"/>
                        </a:spcBef>
                        <a:spcAft>
                          <a:spcPts val="0"/>
                        </a:spcAft>
                      </a:pPr>
                      <a:r>
                        <a:rPr lang="en-US" sz="1200" dirty="0">
                          <a:effectLst/>
                        </a:rPr>
                        <a:t>Policies and </a:t>
                      </a:r>
                      <a:r>
                        <a:rPr lang="en-US" sz="1200" dirty="0" smtClean="0">
                          <a:effectLst/>
                        </a:rPr>
                        <a:t>Procedures/Syllabus Statement</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408">
                <a:tc>
                  <a:txBody>
                    <a:bodyPr/>
                    <a:lstStyle/>
                    <a:p>
                      <a:pPr marL="0" marR="0">
                        <a:spcBef>
                          <a:spcPts val="0"/>
                        </a:spcBef>
                        <a:spcAft>
                          <a:spcPts val="0"/>
                        </a:spcAft>
                      </a:pPr>
                      <a:r>
                        <a:rPr lang="en-US" sz="1200" dirty="0" smtClean="0">
                          <a:effectLst/>
                        </a:rPr>
                        <a:t> </a:t>
                      </a:r>
                      <a:r>
                        <a:rPr lang="en-US" sz="1200" dirty="0">
                          <a:effectLst/>
                        </a:rPr>
                        <a:t>Job Descriptions</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408">
                <a:tc>
                  <a:txBody>
                    <a:bodyPr/>
                    <a:lstStyle/>
                    <a:p>
                      <a:pPr marL="0" marR="0">
                        <a:spcBef>
                          <a:spcPts val="0"/>
                        </a:spcBef>
                        <a:spcAft>
                          <a:spcPts val="0"/>
                        </a:spcAft>
                      </a:pPr>
                      <a:r>
                        <a:rPr lang="en-US" sz="1200" dirty="0" smtClean="0">
                          <a:effectLst/>
                          <a:latin typeface="+mn-lt"/>
                          <a:ea typeface="+mn-ea"/>
                          <a:cs typeface="+mn-cs"/>
                        </a:rPr>
                        <a:t>Funding</a:t>
                      </a:r>
                      <a:r>
                        <a:rPr lang="en-US" sz="1200" baseline="0" dirty="0" smtClean="0">
                          <a:effectLst/>
                          <a:latin typeface="+mn-lt"/>
                          <a:ea typeface="+mn-ea"/>
                          <a:cs typeface="+mn-cs"/>
                        </a:rPr>
                        <a:t> Structure</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408">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408">
                <a:tc>
                  <a:txBody>
                    <a:bodyPr/>
                    <a:lstStyle/>
                    <a:p>
                      <a:pPr marL="0" marR="0" algn="ctr">
                        <a:spcBef>
                          <a:spcPts val="0"/>
                        </a:spcBef>
                        <a:spcAft>
                          <a:spcPts val="0"/>
                        </a:spcAft>
                      </a:pPr>
                      <a:r>
                        <a:rPr lang="en-US" sz="1200" dirty="0" smtClean="0">
                          <a:effectLst/>
                          <a:latin typeface="+mn-lt"/>
                          <a:ea typeface="+mn-ea"/>
                          <a:cs typeface="+mn-cs"/>
                        </a:rPr>
                        <a:t>Services</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408">
                <a:tc>
                  <a:txBody>
                    <a:bodyPr/>
                    <a:lstStyle/>
                    <a:p>
                      <a:pPr marL="0" marR="0">
                        <a:spcBef>
                          <a:spcPts val="0"/>
                        </a:spcBef>
                        <a:spcAft>
                          <a:spcPts val="0"/>
                        </a:spcAft>
                      </a:pPr>
                      <a:r>
                        <a:rPr lang="en-US" sz="1200" dirty="0">
                          <a:effectLst/>
                        </a:rPr>
                        <a:t>Documentation Guidelines</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408">
                <a:tc>
                  <a:txBody>
                    <a:bodyPr/>
                    <a:lstStyle/>
                    <a:p>
                      <a:pPr marL="0" marR="0">
                        <a:spcBef>
                          <a:spcPts val="0"/>
                        </a:spcBef>
                        <a:spcAft>
                          <a:spcPts val="0"/>
                        </a:spcAft>
                      </a:pPr>
                      <a:r>
                        <a:rPr lang="en-US" sz="1200" dirty="0" smtClean="0">
                          <a:effectLst/>
                        </a:rPr>
                        <a:t>Faculty Notification</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3209">
                <a:tc>
                  <a:txBody>
                    <a:bodyPr/>
                    <a:lstStyle/>
                    <a:p>
                      <a:pPr marL="0" marR="0">
                        <a:spcBef>
                          <a:spcPts val="0"/>
                        </a:spcBef>
                        <a:spcAft>
                          <a:spcPts val="0"/>
                        </a:spcAft>
                      </a:pPr>
                      <a:r>
                        <a:rPr lang="en-US" sz="1200" dirty="0" smtClean="0">
                          <a:effectLst/>
                          <a:latin typeface="+mn-lt"/>
                          <a:ea typeface="+mn-ea"/>
                          <a:cs typeface="+mn-cs"/>
                        </a:rPr>
                        <a:t>Exams</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408">
                <a:tc>
                  <a:txBody>
                    <a:bodyPr/>
                    <a:lstStyle/>
                    <a:p>
                      <a:pPr marL="0" marR="0">
                        <a:spcBef>
                          <a:spcPts val="0"/>
                        </a:spcBef>
                        <a:spcAft>
                          <a:spcPts val="0"/>
                        </a:spcAft>
                      </a:pPr>
                      <a:r>
                        <a:rPr lang="en-US" sz="1200" dirty="0" smtClean="0">
                          <a:effectLst/>
                        </a:rPr>
                        <a:t> Notetaking</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408">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408">
                <a:tc>
                  <a:txBody>
                    <a:bodyPr/>
                    <a:lstStyle/>
                    <a:p>
                      <a:pPr marL="0" marR="0" algn="ctr">
                        <a:spcBef>
                          <a:spcPts val="0"/>
                        </a:spcBef>
                        <a:spcAft>
                          <a:spcPts val="0"/>
                        </a:spcAft>
                      </a:pPr>
                      <a:r>
                        <a:rPr lang="en-US" sz="1200" dirty="0">
                          <a:effectLst/>
                        </a:rPr>
                        <a:t>Outreach</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408">
                <a:tc>
                  <a:txBody>
                    <a:bodyPr/>
                    <a:lstStyle/>
                    <a:p>
                      <a:pPr marL="0" marR="0">
                        <a:spcBef>
                          <a:spcPts val="0"/>
                        </a:spcBef>
                        <a:spcAft>
                          <a:spcPts val="0"/>
                        </a:spcAft>
                      </a:pPr>
                      <a:r>
                        <a:rPr lang="en-US" sz="1200" dirty="0" smtClean="0">
                          <a:effectLst/>
                        </a:rPr>
                        <a:t>Office Website</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408">
                <a:tc>
                  <a:txBody>
                    <a:bodyPr/>
                    <a:lstStyle/>
                    <a:p>
                      <a:pPr marL="0" marR="0">
                        <a:spcBef>
                          <a:spcPts val="0"/>
                        </a:spcBef>
                        <a:spcAft>
                          <a:spcPts val="0"/>
                        </a:spcAft>
                      </a:pPr>
                      <a:r>
                        <a:rPr lang="en-US" sz="1200" dirty="0" smtClean="0">
                          <a:effectLst/>
                        </a:rPr>
                        <a:t>Faculty/Student</a:t>
                      </a:r>
                      <a:r>
                        <a:rPr lang="en-US" sz="1200" baseline="0" dirty="0" smtClean="0">
                          <a:effectLst/>
                        </a:rPr>
                        <a:t> Development</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408">
                <a:tc>
                  <a:txBody>
                    <a:bodyPr/>
                    <a:lstStyle/>
                    <a:p>
                      <a:pPr marL="0" marR="0">
                        <a:spcBef>
                          <a:spcPts val="0"/>
                        </a:spcBef>
                        <a:spcAft>
                          <a:spcPts val="0"/>
                        </a:spcAft>
                      </a:pPr>
                      <a:r>
                        <a:rPr lang="en-US" sz="1200" dirty="0" smtClean="0">
                          <a:effectLst/>
                          <a:latin typeface="Calibri" charset="0"/>
                          <a:ea typeface="DengXian" charset="-122"/>
                          <a:cs typeface="Arial" charset="0"/>
                        </a:rPr>
                        <a:t>Awareness Events</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200" dirty="0">
                          <a:effectLst/>
                        </a:rPr>
                        <a:t> </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5408">
                <a:tc>
                  <a:txBody>
                    <a:bodyPr/>
                    <a:lstStyle/>
                    <a:p>
                      <a:pPr marL="0" marR="0">
                        <a:spcBef>
                          <a:spcPts val="0"/>
                        </a:spcBef>
                        <a:spcAft>
                          <a:spcPts val="0"/>
                        </a:spcAft>
                      </a:pPr>
                      <a:r>
                        <a:rPr lang="en-US" sz="1200" dirty="0" smtClean="0">
                          <a:effectLst/>
                          <a:latin typeface="Calibri" charset="0"/>
                          <a:ea typeface="DengXian" charset="-122"/>
                          <a:cs typeface="Arial" charset="0"/>
                        </a:rPr>
                        <a:t>Collaboration</a:t>
                      </a: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endParaRPr lang="en-US" sz="1200" dirty="0">
                        <a:effectLst/>
                        <a:latin typeface="Calibri" charset="0"/>
                        <a:ea typeface="DengXian" charset="-122"/>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339476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a:t>
            </a:r>
            <a:r>
              <a:rPr lang="en-US" dirty="0"/>
              <a:t>steps to self-study process for program evaluation</a:t>
            </a: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479909" y="2171634"/>
            <a:ext cx="5714195" cy="3355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54044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might be your first step? </a:t>
            </a:r>
            <a:br>
              <a:rPr lang="en-US" dirty="0" smtClean="0"/>
            </a:br>
            <a:r>
              <a:rPr lang="en-US" dirty="0" smtClean="0"/>
              <a:t>(5 minutes)</a:t>
            </a:r>
            <a:endParaRPr lang="en-US" dirty="0"/>
          </a:p>
        </p:txBody>
      </p:sp>
      <p:sp>
        <p:nvSpPr>
          <p:cNvPr id="3" name="Content Placeholder 2"/>
          <p:cNvSpPr>
            <a:spLocks noGrp="1"/>
          </p:cNvSpPr>
          <p:nvPr>
            <p:ph idx="1"/>
          </p:nvPr>
        </p:nvSpPr>
        <p:spPr/>
        <p:txBody>
          <a:bodyPr/>
          <a:lstStyle/>
          <a:p>
            <a:r>
              <a:rPr lang="en-US" dirty="0" smtClean="0"/>
              <a:t>1. Review the checklist and reflect on your office</a:t>
            </a:r>
          </a:p>
          <a:p>
            <a:r>
              <a:rPr lang="en-US" dirty="0" smtClean="0"/>
              <a:t>2. Which item(s) on the list would you start with in a self study for moving your office toward a more disability Studies informed approach. </a:t>
            </a:r>
          </a:p>
          <a:p>
            <a:r>
              <a:rPr lang="en-US" dirty="0" smtClean="0"/>
              <a:t>3. Write down any notes to yourself about things to discuss when you get back to your office. </a:t>
            </a:r>
          </a:p>
          <a:p>
            <a:r>
              <a:rPr lang="en-US" dirty="0" smtClean="0"/>
              <a:t>4. Would anyone like to share their first step? </a:t>
            </a:r>
            <a:endParaRPr lang="en-US" dirty="0"/>
          </a:p>
        </p:txBody>
      </p:sp>
    </p:spTree>
    <p:extLst>
      <p:ext uri="{BB962C8B-B14F-4D97-AF65-F5344CB8AC3E}">
        <p14:creationId xmlns:p14="http://schemas.microsoft.com/office/powerpoint/2010/main" val="3753169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Comments? </a:t>
            </a:r>
            <a:endParaRPr lang="en-US" dirty="0"/>
          </a:p>
        </p:txBody>
      </p:sp>
      <p:sp>
        <p:nvSpPr>
          <p:cNvPr id="3" name="Content Placeholder 2"/>
          <p:cNvSpPr>
            <a:spLocks noGrp="1"/>
          </p:cNvSpPr>
          <p:nvPr>
            <p:ph idx="1"/>
          </p:nvPr>
        </p:nvSpPr>
        <p:spPr/>
        <p:txBody>
          <a:bodyPr/>
          <a:lstStyle/>
          <a:p>
            <a:r>
              <a:rPr lang="en-US" dirty="0" smtClean="0"/>
              <a:t>Thank you!</a:t>
            </a:r>
            <a:endParaRPr lang="en-US" dirty="0"/>
          </a:p>
        </p:txBody>
      </p:sp>
    </p:spTree>
    <p:extLst>
      <p:ext uri="{BB962C8B-B14F-4D97-AF65-F5344CB8AC3E}">
        <p14:creationId xmlns:p14="http://schemas.microsoft.com/office/powerpoint/2010/main" val="19114945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4" name="Content Placeholder 3"/>
          <p:cNvSpPr>
            <a:spLocks noGrp="1"/>
          </p:cNvSpPr>
          <p:nvPr>
            <p:ph idx="1"/>
          </p:nvPr>
        </p:nvSpPr>
        <p:spPr/>
        <p:txBody>
          <a:bodyPr/>
          <a:lstStyle/>
          <a:p>
            <a:r>
              <a:rPr lang="en-US" b="1" dirty="0" smtClean="0"/>
              <a:t>Refocus</a:t>
            </a:r>
            <a:r>
              <a:rPr lang="en-US" dirty="0" smtClean="0"/>
              <a:t> </a:t>
            </a:r>
            <a:r>
              <a:rPr lang="mr-IN" dirty="0" smtClean="0"/>
              <a:t>–</a:t>
            </a:r>
            <a:r>
              <a:rPr lang="en-US" dirty="0"/>
              <a:t>http://www.projectshift-refocus.org/index.htm</a:t>
            </a:r>
          </a:p>
          <a:p>
            <a:r>
              <a:rPr lang="en-US" dirty="0"/>
              <a:t>t</a:t>
            </a:r>
            <a:r>
              <a:rPr lang="en-US" dirty="0" smtClean="0"/>
              <a:t>ool </a:t>
            </a:r>
            <a:r>
              <a:rPr lang="en-US" dirty="0"/>
              <a:t>for examining the role the resource office can play in challenging </a:t>
            </a:r>
            <a:r>
              <a:rPr lang="en-US" dirty="0" smtClean="0"/>
              <a:t>stereotypes, </a:t>
            </a:r>
            <a:r>
              <a:rPr lang="en-US" dirty="0"/>
              <a:t>creating truly equitable </a:t>
            </a:r>
            <a:r>
              <a:rPr lang="en-US" dirty="0" smtClean="0"/>
              <a:t>environments, and examining practices that </a:t>
            </a:r>
            <a:r>
              <a:rPr lang="en-US" dirty="0"/>
              <a:t>influence the campus narrative around disability.</a:t>
            </a:r>
            <a:endParaRPr lang="en-US" dirty="0" smtClean="0"/>
          </a:p>
          <a:p>
            <a:r>
              <a:rPr lang="en-US" b="1" dirty="0" smtClean="0"/>
              <a:t>CAST</a:t>
            </a:r>
            <a:r>
              <a:rPr lang="en-US" dirty="0" smtClean="0"/>
              <a:t> </a:t>
            </a:r>
            <a:r>
              <a:rPr lang="mr-IN" dirty="0" smtClean="0"/>
              <a:t>–</a:t>
            </a:r>
            <a:r>
              <a:rPr lang="en-US" dirty="0" smtClean="0"/>
              <a:t> </a:t>
            </a:r>
            <a:r>
              <a:rPr lang="en-US" dirty="0"/>
              <a:t>http://</a:t>
            </a:r>
            <a:r>
              <a:rPr lang="en-US" dirty="0" smtClean="0"/>
              <a:t>www.cast.org</a:t>
            </a:r>
          </a:p>
          <a:p>
            <a:r>
              <a:rPr lang="en-US" dirty="0" smtClean="0"/>
              <a:t>CAST </a:t>
            </a:r>
            <a:r>
              <a:rPr lang="en-US" dirty="0"/>
              <a:t>is a nonprofit education research and development organization that works to expand learning opportunities for all individuals through Universal Design for Learning. </a:t>
            </a:r>
            <a:endParaRPr lang="en-US" dirty="0" smtClean="0"/>
          </a:p>
          <a:p>
            <a:r>
              <a:rPr lang="en-US" b="1" dirty="0" smtClean="0"/>
              <a:t>Journal of Postsecondary Education and Disability</a:t>
            </a:r>
            <a:r>
              <a:rPr lang="en-US" dirty="0" smtClean="0"/>
              <a:t>, Vol 23, Number 1 (2010)  Special Issue: Disability Studies</a:t>
            </a:r>
            <a:endParaRPr lang="en-US" dirty="0"/>
          </a:p>
        </p:txBody>
      </p:sp>
    </p:spTree>
    <p:extLst>
      <p:ext uri="{BB962C8B-B14F-4D97-AF65-F5344CB8AC3E}">
        <p14:creationId xmlns:p14="http://schemas.microsoft.com/office/powerpoint/2010/main" val="484218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Disability Studies Concepts that affect service provision</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3600" dirty="0" smtClean="0">
                <a:solidFill>
                  <a:srgbClr val="000000"/>
                </a:solidFill>
                <a:latin typeface="Calibri" panose="020F0502020204030204" pitchFamily="34" charset="0"/>
                <a:ea typeface="DengXian"/>
                <a:cs typeface="Arial" panose="020B0604020202020204" pitchFamily="34" charset="0"/>
              </a:rPr>
              <a:t>Equitable campus environments</a:t>
            </a:r>
          </a:p>
          <a:p>
            <a:pPr>
              <a:buFont typeface="Arial" panose="020B0604020202020204" pitchFamily="34" charset="0"/>
              <a:buChar char="•"/>
            </a:pPr>
            <a:r>
              <a:rPr lang="en-US" sz="3600" dirty="0" smtClean="0">
                <a:solidFill>
                  <a:srgbClr val="000000"/>
                </a:solidFill>
                <a:latin typeface="Calibri" panose="020F0502020204030204" pitchFamily="34" charset="0"/>
                <a:cs typeface="Arial" panose="020B0604020202020204" pitchFamily="34" charset="0"/>
              </a:rPr>
              <a:t>Defining disability </a:t>
            </a:r>
          </a:p>
          <a:p>
            <a:pPr lvl="1">
              <a:buFont typeface="Arial" panose="020B0604020202020204" pitchFamily="34" charset="0"/>
              <a:buChar char="•"/>
            </a:pPr>
            <a:r>
              <a:rPr lang="en-US" sz="3400" dirty="0" smtClean="0">
                <a:solidFill>
                  <a:srgbClr val="000000"/>
                </a:solidFill>
                <a:latin typeface="Calibri" panose="020F0502020204030204" pitchFamily="34" charset="0"/>
                <a:cs typeface="Arial" panose="020B0604020202020204" pitchFamily="34" charset="0"/>
              </a:rPr>
              <a:t>legally </a:t>
            </a:r>
          </a:p>
          <a:p>
            <a:pPr lvl="1">
              <a:buFont typeface="Arial" panose="020B0604020202020204" pitchFamily="34" charset="0"/>
              <a:buChar char="•"/>
            </a:pPr>
            <a:r>
              <a:rPr lang="en-US" sz="3400" dirty="0" smtClean="0">
                <a:solidFill>
                  <a:srgbClr val="000000"/>
                </a:solidFill>
                <a:latin typeface="Calibri" panose="020F0502020204030204" pitchFamily="34" charset="0"/>
                <a:cs typeface="Arial" panose="020B0604020202020204" pitchFamily="34" charset="0"/>
              </a:rPr>
              <a:t>socially</a:t>
            </a:r>
          </a:p>
        </p:txBody>
      </p:sp>
    </p:spTree>
    <p:extLst>
      <p:ext uri="{BB962C8B-B14F-4D97-AF65-F5344CB8AC3E}">
        <p14:creationId xmlns:p14="http://schemas.microsoft.com/office/powerpoint/2010/main" val="32012622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ANDREW MARCUM IDEAS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Provide info to students about social model of disability</a:t>
            </a:r>
          </a:p>
          <a:p>
            <a:pPr>
              <a:buFont typeface="Wingdings" panose="05000000000000000000" pitchFamily="2" charset="2"/>
              <a:buChar char="§"/>
            </a:pPr>
            <a:r>
              <a:rPr lang="en-US" dirty="0" smtClean="0"/>
              <a:t>Provide information about self-advocacy</a:t>
            </a:r>
          </a:p>
          <a:p>
            <a:pPr>
              <a:buFont typeface="Wingdings" panose="05000000000000000000" pitchFamily="2" charset="2"/>
              <a:buChar char="§"/>
            </a:pPr>
            <a:r>
              <a:rPr lang="en-US" dirty="0" smtClean="0"/>
              <a:t>Provide information about Universal Design</a:t>
            </a:r>
          </a:p>
          <a:p>
            <a:pPr>
              <a:buFont typeface="Wingdings" panose="05000000000000000000" pitchFamily="2" charset="2"/>
              <a:buChar char="§"/>
            </a:pPr>
            <a:r>
              <a:rPr lang="en-US" dirty="0" smtClean="0"/>
              <a:t>Provide or collaborate on workshops/trainings on topics above</a:t>
            </a:r>
          </a:p>
          <a:p>
            <a:pPr>
              <a:buFont typeface="Wingdings" panose="05000000000000000000" pitchFamily="2" charset="2"/>
              <a:buChar char="§"/>
            </a:pPr>
            <a:r>
              <a:rPr lang="en-US" dirty="0" smtClean="0"/>
              <a:t>Instruct all Disability Services/Accessibility Resources staff on these topics</a:t>
            </a:r>
          </a:p>
          <a:p>
            <a:pPr>
              <a:buFont typeface="Wingdings" panose="05000000000000000000" pitchFamily="2" charset="2"/>
              <a:buChar char="§"/>
            </a:pPr>
            <a:r>
              <a:rPr lang="en-US" dirty="0" smtClean="0"/>
              <a:t>Collaborate with student advocates on campus for access </a:t>
            </a:r>
          </a:p>
          <a:p>
            <a:pPr>
              <a:buFont typeface="Wingdings" panose="05000000000000000000" pitchFamily="2" charset="2"/>
              <a:buChar char="§"/>
            </a:pPr>
            <a:r>
              <a:rPr lang="en-US" dirty="0" smtClean="0"/>
              <a:t>Support students to hold the institution responsible for access to all campus activities</a:t>
            </a:r>
          </a:p>
          <a:p>
            <a:pPr>
              <a:buFont typeface="Wingdings" panose="05000000000000000000" pitchFamily="2" charset="2"/>
              <a:buChar char="§"/>
            </a:pPr>
            <a:r>
              <a:rPr lang="en-US" dirty="0" smtClean="0"/>
              <a:t>Advertise and promote Disability Studies events</a:t>
            </a:r>
            <a:endParaRPr lang="en-US" dirty="0"/>
          </a:p>
        </p:txBody>
      </p:sp>
    </p:spTree>
    <p:extLst>
      <p:ext uri="{BB962C8B-B14F-4D97-AF65-F5344CB8AC3E}">
        <p14:creationId xmlns:p14="http://schemas.microsoft.com/office/powerpoint/2010/main" val="2577998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descr="This graphic depicts 6 varying models of disability.  The graphic consists of 6 orange circles surrounding one circle in the center.  The top three balls are titled, social adapted, social model and customer empowering.  The top three circles describe a focus on the environment.  The bottom 3 circles are titled expert model, medical model and tragedy/charity.  The bottom three circles focus on the individual.  Each ball is connected with a straight line to the ball across from it; Medical Model – Social Models, Social adapted -  customer empowering, and tragedy/charity – social adapted.&#10;" title="Models of Disability in Society"/>
          <p:cNvGraphicFramePr>
            <a:graphicFrameLocks noGrp="1"/>
          </p:cNvGraphicFramePr>
          <p:nvPr>
            <p:ph idx="1"/>
            <p:extLst>
              <p:ext uri="{D42A27DB-BD31-4B8C-83A1-F6EECF244321}">
                <p14:modId xmlns:p14="http://schemas.microsoft.com/office/powerpoint/2010/main" val="160076089"/>
              </p:ext>
            </p:extLst>
          </p:nvPr>
        </p:nvGraphicFramePr>
        <p:xfrm>
          <a:off x="2347319" y="2446428"/>
          <a:ext cx="7557687" cy="3050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2711830" y="5109286"/>
            <a:ext cx="6828665" cy="923330"/>
          </a:xfrm>
          <a:prstGeom prst="rect">
            <a:avLst/>
          </a:prstGeom>
          <a:noFill/>
        </p:spPr>
        <p:txBody>
          <a:bodyPr wrap="none" lIns="91440" tIns="45720" rIns="91440" bIns="45720">
            <a:prstTxWarp prst="textArchDown">
              <a:avLst/>
            </a:prstTxWarp>
            <a:spAutoFit/>
          </a:bodyPr>
          <a:lstStyle/>
          <a:p>
            <a:pPr algn="ctr"/>
            <a:r>
              <a:rPr lang="en-US" sz="3600" b="1" cap="none" spc="0" dirty="0" smtClean="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rPr>
              <a:t>Focus on the Individual</a:t>
            </a:r>
            <a:endParaRPr lang="en-US" sz="3600" b="1" cap="none" spc="0" dirty="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endParaRPr>
          </a:p>
        </p:txBody>
      </p:sp>
      <p:sp>
        <p:nvSpPr>
          <p:cNvPr id="3" name="Rectangle 2"/>
          <p:cNvSpPr/>
          <p:nvPr/>
        </p:nvSpPr>
        <p:spPr>
          <a:xfrm>
            <a:off x="2210411" y="2160128"/>
            <a:ext cx="7831504" cy="923330"/>
          </a:xfrm>
          <a:prstGeom prst="rect">
            <a:avLst/>
          </a:prstGeom>
          <a:noFill/>
        </p:spPr>
        <p:txBody>
          <a:bodyPr wrap="none" lIns="91440" tIns="45720" rIns="91440" bIns="45720">
            <a:prstTxWarp prst="textArchUp">
              <a:avLst/>
            </a:prstTxWarp>
            <a:spAutoFit/>
          </a:bodyPr>
          <a:lstStyle/>
          <a:p>
            <a:pPr algn="ctr"/>
            <a:r>
              <a:rPr lang="en-US" sz="3600" b="1" cap="none" spc="0" dirty="0" smtClean="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rPr>
              <a:t>Focus on the Environment </a:t>
            </a:r>
            <a:endParaRPr lang="en-US" sz="3600" b="1" cap="none" spc="0" dirty="0">
              <a:ln w="12700">
                <a:solidFill>
                  <a:schemeClr val="tx2">
                    <a:satMod val="155000"/>
                  </a:schemeClr>
                </a:solidFill>
                <a:prstDash val="solid"/>
              </a:ln>
              <a:solidFill>
                <a:schemeClr val="bg2">
                  <a:lumMod val="50000"/>
                </a:schemeClr>
              </a:solidFill>
              <a:effectLst>
                <a:outerShdw blurRad="41275" dist="20320" dir="1800000" algn="tl" rotWithShape="0">
                  <a:srgbClr val="000000">
                    <a:alpha val="40000"/>
                  </a:srgbClr>
                </a:outerShdw>
              </a:effectLst>
            </a:endParaRPr>
          </a:p>
        </p:txBody>
      </p:sp>
      <p:sp>
        <p:nvSpPr>
          <p:cNvPr id="2" name="Title 1"/>
          <p:cNvSpPr>
            <a:spLocks noGrp="1"/>
          </p:cNvSpPr>
          <p:nvPr>
            <p:ph type="title"/>
          </p:nvPr>
        </p:nvSpPr>
        <p:spPr/>
        <p:txBody>
          <a:bodyPr/>
          <a:lstStyle/>
          <a:p>
            <a:r>
              <a:rPr lang="en-US" dirty="0"/>
              <a:t>Models of </a:t>
            </a:r>
            <a:r>
              <a:rPr lang="en-US" dirty="0" smtClean="0"/>
              <a:t>Disability in Society</a:t>
            </a:r>
            <a:endParaRPr lang="en-US" dirty="0"/>
          </a:p>
        </p:txBody>
      </p:sp>
    </p:spTree>
    <p:extLst>
      <p:ext uri="{BB962C8B-B14F-4D97-AF65-F5344CB8AC3E}">
        <p14:creationId xmlns:p14="http://schemas.microsoft.com/office/powerpoint/2010/main" val="2142580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315450" y="5940342"/>
            <a:ext cx="2753126" cy="369332"/>
          </a:xfrm>
          <a:prstGeom prst="rect">
            <a:avLst/>
          </a:prstGeom>
          <a:noFill/>
        </p:spPr>
        <p:txBody>
          <a:bodyPr wrap="none" rtlCol="0">
            <a:spAutoFit/>
          </a:bodyPr>
          <a:lstStyle/>
          <a:p>
            <a:r>
              <a:rPr lang="en-US" dirty="0" smtClean="0"/>
              <a:t>Guzman and Balcazar, 2010</a:t>
            </a:r>
            <a:endParaRPr lang="en-US" dirty="0"/>
          </a:p>
        </p:txBody>
      </p:sp>
      <p:graphicFrame>
        <p:nvGraphicFramePr>
          <p:cNvPr id="4" name="Content Placeholder 3" descr="This graphic consists of 3 orange rectangles representing the 3 types of DS Offices described by Guzman and Balcazar; individual, universal and social.  The rectangles are positioned in the shape of a triangle with arrows that point to and from each triangle to show they are all related.  &#10;" title="Models of Disability in Resources and Services Offices"/>
          <p:cNvGraphicFramePr>
            <a:graphicFrameLocks noGrp="1"/>
          </p:cNvGraphicFramePr>
          <p:nvPr>
            <p:ph idx="1"/>
            <p:extLst>
              <p:ext uri="{D42A27DB-BD31-4B8C-83A1-F6EECF244321}">
                <p14:modId xmlns:p14="http://schemas.microsoft.com/office/powerpoint/2010/main" val="723950086"/>
              </p:ext>
            </p:extLst>
          </p:nvPr>
        </p:nvGraphicFramePr>
        <p:xfrm>
          <a:off x="1435166" y="1846263"/>
          <a:ext cx="9595050" cy="39783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title="Models of Disability in Resources and Services Offices"/>
          <p:cNvSpPr>
            <a:spLocks noGrp="1"/>
          </p:cNvSpPr>
          <p:nvPr>
            <p:ph type="title"/>
          </p:nvPr>
        </p:nvSpPr>
        <p:spPr/>
        <p:txBody>
          <a:bodyPr/>
          <a:lstStyle/>
          <a:p>
            <a:r>
              <a:rPr lang="en-US" dirty="0" smtClean="0"/>
              <a:t>Models of Disability in Resources and Services Offices</a:t>
            </a:r>
            <a:endParaRPr lang="en-US" dirty="0"/>
          </a:p>
        </p:txBody>
      </p:sp>
    </p:spTree>
    <p:extLst>
      <p:ext uri="{BB962C8B-B14F-4D97-AF65-F5344CB8AC3E}">
        <p14:creationId xmlns:p14="http://schemas.microsoft.com/office/powerpoint/2010/main" val="424958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176434" y="3316637"/>
            <a:ext cx="184731" cy="369332"/>
          </a:xfrm>
          <a:prstGeom prst="rect">
            <a:avLst/>
          </a:prstGeom>
          <a:noFill/>
        </p:spPr>
        <p:txBody>
          <a:bodyPr wrap="none" rtlCol="0">
            <a:spAutoFit/>
          </a:bodyPr>
          <a:lstStyle/>
          <a:p>
            <a:endParaRPr lang="en-US" dirty="0"/>
          </a:p>
        </p:txBody>
      </p:sp>
      <p:sp>
        <p:nvSpPr>
          <p:cNvPr id="10" name="Rectangle 9"/>
          <p:cNvSpPr/>
          <p:nvPr/>
        </p:nvSpPr>
        <p:spPr>
          <a:xfrm>
            <a:off x="9276130" y="5894544"/>
            <a:ext cx="2752741" cy="369332"/>
          </a:xfrm>
          <a:prstGeom prst="rect">
            <a:avLst/>
          </a:prstGeom>
        </p:spPr>
        <p:txBody>
          <a:bodyPr wrap="none">
            <a:spAutoFit/>
          </a:bodyPr>
          <a:lstStyle/>
          <a:p>
            <a:r>
              <a:rPr lang="en-US" dirty="0"/>
              <a:t>Guzman and Balcazar, 2010</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5151" y="2864415"/>
            <a:ext cx="2605413" cy="2005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5176434" y="3068667"/>
            <a:ext cx="1989647" cy="1569660"/>
          </a:xfrm>
          <a:prstGeom prst="rect">
            <a:avLst/>
          </a:prstGeom>
          <a:noFill/>
        </p:spPr>
        <p:txBody>
          <a:bodyPr wrap="none" rtlCol="0">
            <a:spAutoFit/>
          </a:bodyPr>
          <a:lstStyle/>
          <a:p>
            <a:pPr algn="ctr"/>
            <a:r>
              <a:rPr lang="en-US" sz="4700" dirty="0" smtClean="0">
                <a:solidFill>
                  <a:schemeClr val="bg1"/>
                </a:solidFill>
              </a:rPr>
              <a:t>Hybrid </a:t>
            </a:r>
          </a:p>
          <a:p>
            <a:pPr algn="ctr"/>
            <a:r>
              <a:rPr lang="en-US" sz="4700" dirty="0" smtClean="0">
                <a:solidFill>
                  <a:schemeClr val="bg1"/>
                </a:solidFill>
              </a:rPr>
              <a:t>Model</a:t>
            </a:r>
            <a:endParaRPr lang="en-US" sz="4700" dirty="0">
              <a:solidFill>
                <a:schemeClr val="bg1"/>
              </a:solidFill>
            </a:endParaRPr>
          </a:p>
        </p:txBody>
      </p:sp>
      <p:graphicFrame>
        <p:nvGraphicFramePr>
          <p:cNvPr id="2" name="Content Placeholder 1" descr="This graphic depicts a continuum of approaches for DS Offices.  The orange line has arrows on each end with arrows showing the line continues.  The left side of the line depicts the individual approach, the right side depicts the social model and the center of the line depicts a hybrid model between both sides.  &#10;" title="This graphic depicts a continuum of approaches for DS Offices.  The orange line has arrows on each end with arrows showing the line continues.  The left side of the line depicts the individual approach, the right side depicts the social model and the center of the line depicts a hybrid model between both sides.  &#10;"/>
          <p:cNvGraphicFramePr>
            <a:graphicFrameLocks noGrp="1"/>
          </p:cNvGraphicFramePr>
          <p:nvPr>
            <p:ph idx="1"/>
            <p:extLst>
              <p:ext uri="{D42A27DB-BD31-4B8C-83A1-F6EECF244321}">
                <p14:modId xmlns:p14="http://schemas.microsoft.com/office/powerpoint/2010/main" val="725317169"/>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Content Placeholder 2" title="Continuum of utilization of disability models in Disability Resources and Services offices"/>
          <p:cNvSpPr>
            <a:spLocks noGrp="1"/>
          </p:cNvSpPr>
          <p:nvPr>
            <p:ph type="title"/>
          </p:nvPr>
        </p:nvSpPr>
        <p:spPr>
          <a:prstGeom prst="rect">
            <a:avLst/>
          </a:prstGeom>
        </p:spPr>
        <p:txBody>
          <a:bodyPr vert="horz" lIns="0" tIns="45720" rIns="0" bIns="45720" rtlCol="0">
            <a:normAutofit/>
          </a:bodyPr>
          <a:lstStyle/>
          <a:p>
            <a:r>
              <a:rPr lang="en-US" sz="3200" dirty="0" smtClean="0">
                <a:solidFill>
                  <a:srgbClr val="000000"/>
                </a:solidFill>
                <a:latin typeface="Calibri" charset="0"/>
                <a:ea typeface="DengXian" charset="-122"/>
                <a:cs typeface="Arial" charset="0"/>
              </a:rPr>
              <a:t>Continuum of utilization of disability models in Disability Resources and Services offices</a:t>
            </a:r>
            <a:r>
              <a:rPr lang="en-US" sz="3200" dirty="0">
                <a:solidFill>
                  <a:srgbClr val="000000"/>
                </a:solidFill>
                <a:latin typeface="Calibri" charset="0"/>
                <a:ea typeface="DengXian" charset="-122"/>
                <a:cs typeface="Arial" charset="0"/>
              </a:rPr>
              <a:t/>
            </a:r>
            <a:br>
              <a:rPr lang="en-US" sz="3200" dirty="0">
                <a:solidFill>
                  <a:srgbClr val="000000"/>
                </a:solidFill>
                <a:latin typeface="Calibri" charset="0"/>
                <a:ea typeface="DengXian" charset="-122"/>
                <a:cs typeface="Arial" charset="0"/>
              </a:rPr>
            </a:br>
            <a:endParaRPr lang="en-US" sz="3200" dirty="0"/>
          </a:p>
        </p:txBody>
      </p:sp>
    </p:spTree>
    <p:extLst>
      <p:ext uri="{BB962C8B-B14F-4D97-AF65-F5344CB8AC3E}">
        <p14:creationId xmlns:p14="http://schemas.microsoft.com/office/powerpoint/2010/main" val="321706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Activity (10 minutes)</a:t>
            </a:r>
            <a:endParaRPr lang="en-US" dirty="0"/>
          </a:p>
        </p:txBody>
      </p:sp>
      <p:sp>
        <p:nvSpPr>
          <p:cNvPr id="3" name="Content Placeholder 2"/>
          <p:cNvSpPr>
            <a:spLocks noGrp="1"/>
          </p:cNvSpPr>
          <p:nvPr>
            <p:ph idx="1"/>
          </p:nvPr>
        </p:nvSpPr>
        <p:spPr/>
        <p:txBody>
          <a:bodyPr/>
          <a:lstStyle/>
          <a:p>
            <a:r>
              <a:rPr lang="en-US" dirty="0" smtClean="0"/>
              <a:t>1. Reflect on how your office does it’s work </a:t>
            </a:r>
          </a:p>
          <a:p>
            <a:r>
              <a:rPr lang="en-US" dirty="0" smtClean="0"/>
              <a:t>2. Write on a piece a paper all thoughts regarding what model(s) are being used to guide the   work in your office</a:t>
            </a:r>
          </a:p>
          <a:p>
            <a:r>
              <a:rPr lang="en-US" dirty="0" smtClean="0"/>
              <a:t>3. Gather with one or two others near you (from your or other offices) and discuss what you wrote. </a:t>
            </a:r>
          </a:p>
          <a:p>
            <a:r>
              <a:rPr lang="en-US" dirty="0" smtClean="0"/>
              <a:t>4. Decide if anyone would like to share with the larger group</a:t>
            </a:r>
            <a:endParaRPr lang="en-US" dirty="0"/>
          </a:p>
        </p:txBody>
      </p:sp>
    </p:spTree>
    <p:extLst>
      <p:ext uri="{BB962C8B-B14F-4D97-AF65-F5344CB8AC3E}">
        <p14:creationId xmlns:p14="http://schemas.microsoft.com/office/powerpoint/2010/main" val="2885200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0000"/>
                </a:solidFill>
                <a:latin typeface="Calibri" panose="020F0502020204030204" pitchFamily="34" charset="0"/>
                <a:ea typeface="DengXian"/>
                <a:cs typeface="Arial" panose="020B0604020202020204" pitchFamily="34" charset="0"/>
              </a:rPr>
              <a:t> Review of the Social (Justice) Model of Disability</a:t>
            </a:r>
            <a:r>
              <a:rPr lang="en-US" sz="3200" dirty="0">
                <a:solidFill>
                  <a:srgbClr val="000000"/>
                </a:solidFill>
                <a:latin typeface="Calibri" panose="020F0502020204030204" pitchFamily="34" charset="0"/>
                <a:ea typeface="DengXian"/>
                <a:cs typeface="Arial" panose="020B0604020202020204" pitchFamily="34" charset="0"/>
              </a:rPr>
              <a:t/>
            </a:r>
            <a:br>
              <a:rPr lang="en-US" sz="3200" dirty="0">
                <a:solidFill>
                  <a:srgbClr val="000000"/>
                </a:solidFill>
                <a:latin typeface="Calibri" panose="020F0502020204030204" pitchFamily="34" charset="0"/>
                <a:ea typeface="DengXian"/>
                <a:cs typeface="Arial" panose="020B0604020202020204" pitchFamily="34" charset="0"/>
              </a:rPr>
            </a:br>
            <a:endParaRPr lang="en-US" sz="3200" dirty="0"/>
          </a:p>
        </p:txBody>
      </p:sp>
      <p:sp>
        <p:nvSpPr>
          <p:cNvPr id="3" name="Content Placeholder 2"/>
          <p:cNvSpPr>
            <a:spLocks noGrp="1"/>
          </p:cNvSpPr>
          <p:nvPr>
            <p:ph idx="1"/>
          </p:nvPr>
        </p:nvSpPr>
        <p:spPr/>
        <p:txBody>
          <a:bodyPr>
            <a:normAutofit/>
          </a:bodyPr>
          <a:lstStyle/>
          <a:p>
            <a:r>
              <a:rPr lang="en-US" altLang="en-US" sz="2400" dirty="0" smtClean="0"/>
              <a:t>The </a:t>
            </a:r>
            <a:r>
              <a:rPr lang="en-US" altLang="en-US" sz="2400" dirty="0"/>
              <a:t>Social Model of disability sees the issue of "disability" as a socially created problem and a matter of the full integration of individuals into society. In this model, disability is not an attribute of an individual, but rather a complex collection of conditions, many of which are created by the social environment. Hence, the management of the problem requires social action and is the collective responsibility of society at large to make the environmental modifications necessary for the full participation of people with disabilities in all areas of social life. The issue is both cultural and ideological, requiring individual, community, and large-scale social change. From this perspective, equal access for someone with a “variation” is a human rights issue of major concern.</a:t>
            </a:r>
          </a:p>
        </p:txBody>
      </p:sp>
    </p:spTree>
    <p:extLst>
      <p:ext uri="{BB962C8B-B14F-4D97-AF65-F5344CB8AC3E}">
        <p14:creationId xmlns:p14="http://schemas.microsoft.com/office/powerpoint/2010/main" val="189999629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7402</TotalTime>
  <Words>2010</Words>
  <Application>Microsoft Office PowerPoint</Application>
  <PresentationFormat>Widescreen</PresentationFormat>
  <Paragraphs>246</Paragraphs>
  <Slides>29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Calibri Light</vt:lpstr>
      <vt:lpstr>DengXian</vt:lpstr>
      <vt:lpstr>Mangal</vt:lpstr>
      <vt:lpstr>Wingdings</vt:lpstr>
      <vt:lpstr>Retrospect</vt:lpstr>
      <vt:lpstr>    Disability Studies 102:  Integrating Disability Studies  Concepts on Your Campus </vt:lpstr>
      <vt:lpstr>Presentation Goals</vt:lpstr>
      <vt:lpstr>Disability Studies Concepts that affect service provision</vt:lpstr>
      <vt:lpstr>ANDREW MARCUM IDEAS</vt:lpstr>
      <vt:lpstr>Models of Disability in Society</vt:lpstr>
      <vt:lpstr>Models of Disability in Resources and Services Offices</vt:lpstr>
      <vt:lpstr>Continuum of utilization of disability models in Disability Resources and Services offices </vt:lpstr>
      <vt:lpstr>Group Activity (10 minutes)</vt:lpstr>
      <vt:lpstr> Review of the Social (Justice) Model of Disability </vt:lpstr>
      <vt:lpstr>Designing offices based on “the social model” </vt:lpstr>
      <vt:lpstr>Framework for Thinking About Change  </vt:lpstr>
      <vt:lpstr>  Using concepts from disability studies to create resources and services that value the disability experience and model equity   </vt:lpstr>
      <vt:lpstr>Mission Statements</vt:lpstr>
      <vt:lpstr>Mission Statements 2 </vt:lpstr>
      <vt:lpstr>Disability Studies Informed Procedures</vt:lpstr>
      <vt:lpstr>Project Shift/Refocus</vt:lpstr>
      <vt:lpstr>REFOCUS INFO: Administration</vt:lpstr>
      <vt:lpstr>REFOCUS INFO: Service</vt:lpstr>
      <vt:lpstr>REFOCUS INFO: Outreach</vt:lpstr>
      <vt:lpstr>REFOCUS Notetaking Example/Exercise  (10 minutes)</vt:lpstr>
      <vt:lpstr>One Possible Notetaking Process</vt:lpstr>
      <vt:lpstr>What are the implicit messages?</vt:lpstr>
      <vt:lpstr>How might this be different? </vt:lpstr>
      <vt:lpstr>What is the potential impact of this change?</vt:lpstr>
      <vt:lpstr>Checklist (based on REFOCUS)</vt:lpstr>
      <vt:lpstr>Six steps to self-study process for program evaluation</vt:lpstr>
      <vt:lpstr>What might be your first step?  (5 minutes)</vt:lpstr>
      <vt:lpstr>Questions? Comments? </vt:lpstr>
      <vt:lpstr>References</vt:lpstr>
    </vt:vector>
  </TitlesOfParts>
  <Company>University at Buffalo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Studies 102:  Integrating Disability Studies  Concepts on Your Campus</dc:title>
  <dc:creator>Mann Dolce, Susan</dc:creator>
  <cp:lastModifiedBy>Tamara Mariotti</cp:lastModifiedBy>
  <cp:revision>68</cp:revision>
  <cp:lastPrinted>2017-04-05T16:07:12Z</cp:lastPrinted>
  <dcterms:created xsi:type="dcterms:W3CDTF">2017-03-06T20:09:31Z</dcterms:created>
  <dcterms:modified xsi:type="dcterms:W3CDTF">2017-06-27T17:13:15Z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422109642</vt:i4>
  </property>
  <property fmtid="{D5CDD505-2E9C-101B-9397-08002B2CF9AE}" pid="3" name="_NewReviewCycle">
    <vt:lpwstr/>
  </property>
  <property fmtid="{D5CDD505-2E9C-101B-9397-08002B2CF9AE}" pid="4" name="_EmailSubject">
    <vt:lpwstr>Presentations</vt:lpwstr>
  </property>
  <property fmtid="{D5CDD505-2E9C-101B-9397-08002B2CF9AE}" pid="5" name="_AuthorEmail">
    <vt:lpwstr>catherine.carlson@sunycgcc.edu</vt:lpwstr>
  </property>
  <property fmtid="{D5CDD505-2E9C-101B-9397-08002B2CF9AE}" pid="6" name="_AuthorEmailDisplayName">
    <vt:lpwstr>Catherine Carlson</vt:lpwstr>
  </property>
</Properties>
</file>